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5" r:id="rId7"/>
    <p:sldId id="270" r:id="rId8"/>
    <p:sldId id="271" r:id="rId9"/>
    <p:sldId id="272" r:id="rId10"/>
    <p:sldId id="273" r:id="rId11"/>
    <p:sldId id="274" r:id="rId12"/>
    <p:sldId id="275" r:id="rId13"/>
    <p:sldId id="276" r:id="rId14"/>
    <p:sldId id="261" r:id="rId15"/>
    <p:sldId id="262" r:id="rId16"/>
    <p:sldId id="264" r:id="rId17"/>
    <p:sldId id="266" r:id="rId18"/>
    <p:sldId id="267"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E0AC50-FF84-4602-8002-2CFF0E872B8B}" v="10" dt="2024-06-10T06:07:34.6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Khorsandfard" userId="a90af3b2695fe915" providerId="LiveId" clId="{6AE0AC50-FF84-4602-8002-2CFF0E872B8B}"/>
    <pc:docChg chg="undo custSel addSld modSld">
      <pc:chgData name="Ali Khorsandfard" userId="a90af3b2695fe915" providerId="LiveId" clId="{6AE0AC50-FF84-4602-8002-2CFF0E872B8B}" dt="2024-06-10T06:07:34.646" v="72"/>
      <pc:docMkLst>
        <pc:docMk/>
      </pc:docMkLst>
      <pc:sldChg chg="addSp delSp modSp add mod addAnim delAnim modAnim">
        <pc:chgData name="Ali Khorsandfard" userId="a90af3b2695fe915" providerId="LiveId" clId="{6AE0AC50-FF84-4602-8002-2CFF0E872B8B}" dt="2024-06-10T06:07:34.646" v="72"/>
        <pc:sldMkLst>
          <pc:docMk/>
          <pc:sldMk cId="863236457" sldId="276"/>
        </pc:sldMkLst>
        <pc:spChg chg="mod">
          <ac:chgData name="Ali Khorsandfard" userId="a90af3b2695fe915" providerId="LiveId" clId="{6AE0AC50-FF84-4602-8002-2CFF0E872B8B}" dt="2024-06-10T06:01:21.917" v="24" actId="20577"/>
          <ac:spMkLst>
            <pc:docMk/>
            <pc:sldMk cId="863236457" sldId="276"/>
            <ac:spMk id="2" creationId="{5B98E93D-CE02-F572-DA11-B55A301B0F0F}"/>
          </ac:spMkLst>
        </pc:spChg>
        <pc:spChg chg="mod">
          <ac:chgData name="Ali Khorsandfard" userId="a90af3b2695fe915" providerId="LiveId" clId="{6AE0AC50-FF84-4602-8002-2CFF0E872B8B}" dt="2024-06-10T06:01:28.806" v="27" actId="20577"/>
          <ac:spMkLst>
            <pc:docMk/>
            <pc:sldMk cId="863236457" sldId="276"/>
            <ac:spMk id="12" creationId="{8EAB1731-A2D2-E169-3D53-5CBD2763514D}"/>
          </ac:spMkLst>
        </pc:spChg>
        <pc:spChg chg="add del">
          <ac:chgData name="Ali Khorsandfard" userId="a90af3b2695fe915" providerId="LiveId" clId="{6AE0AC50-FF84-4602-8002-2CFF0E872B8B}" dt="2024-06-10T06:04:17.193" v="55" actId="478"/>
          <ac:spMkLst>
            <pc:docMk/>
            <pc:sldMk cId="863236457" sldId="276"/>
            <ac:spMk id="13" creationId="{AC7FDD51-8F97-9351-A6FC-19697A6DE947}"/>
          </ac:spMkLst>
        </pc:spChg>
        <pc:spChg chg="add del">
          <ac:chgData name="Ali Khorsandfard" userId="a90af3b2695fe915" providerId="LiveId" clId="{6AE0AC50-FF84-4602-8002-2CFF0E872B8B}" dt="2024-06-10T06:01:57.112" v="29" actId="478"/>
          <ac:spMkLst>
            <pc:docMk/>
            <pc:sldMk cId="863236457" sldId="276"/>
            <ac:spMk id="14" creationId="{782AC964-BBB9-5E59-2BD6-9DC1FD903008}"/>
          </ac:spMkLst>
        </pc:spChg>
        <pc:spChg chg="add del mod">
          <ac:chgData name="Ali Khorsandfard" userId="a90af3b2695fe915" providerId="LiveId" clId="{6AE0AC50-FF84-4602-8002-2CFF0E872B8B}" dt="2024-06-10T06:05:56.352" v="65" actId="478"/>
          <ac:spMkLst>
            <pc:docMk/>
            <pc:sldMk cId="863236457" sldId="276"/>
            <ac:spMk id="15" creationId="{D5C1C051-DFD0-FED7-4459-63DCAFFF5F23}"/>
          </ac:spMkLst>
        </pc:spChg>
        <pc:spChg chg="add mod">
          <ac:chgData name="Ali Khorsandfard" userId="a90af3b2695fe915" providerId="LiveId" clId="{6AE0AC50-FF84-4602-8002-2CFF0E872B8B}" dt="2024-06-10T06:03:38.342" v="51" actId="1076"/>
          <ac:spMkLst>
            <pc:docMk/>
            <pc:sldMk cId="863236457" sldId="276"/>
            <ac:spMk id="16" creationId="{038AD8C8-9C76-8A8E-0D9F-8889AA8F7AAB}"/>
          </ac:spMkLst>
        </pc:spChg>
        <pc:spChg chg="add del mod">
          <ac:chgData name="Ali Khorsandfard" userId="a90af3b2695fe915" providerId="LiveId" clId="{6AE0AC50-FF84-4602-8002-2CFF0E872B8B}" dt="2024-06-10T06:04:01.164" v="53" actId="478"/>
          <ac:spMkLst>
            <pc:docMk/>
            <pc:sldMk cId="863236457" sldId="276"/>
            <ac:spMk id="17" creationId="{3BC836B7-4C65-037E-492B-023AFF1382E2}"/>
          </ac:spMkLst>
        </pc:spChg>
        <pc:spChg chg="add mod">
          <ac:chgData name="Ali Khorsandfard" userId="a90af3b2695fe915" providerId="LiveId" clId="{6AE0AC50-FF84-4602-8002-2CFF0E872B8B}" dt="2024-06-10T06:04:41.733" v="57" actId="13822"/>
          <ac:spMkLst>
            <pc:docMk/>
            <pc:sldMk cId="863236457" sldId="276"/>
            <ac:spMk id="18" creationId="{5EDB1476-79B1-A0D9-55AB-AC641FF00DCF}"/>
          </ac:spMkLst>
        </pc:spChg>
        <pc:spChg chg="add mod">
          <ac:chgData name="Ali Khorsandfard" userId="a90af3b2695fe915" providerId="LiveId" clId="{6AE0AC50-FF84-4602-8002-2CFF0E872B8B}" dt="2024-06-10T06:06:10.673" v="68" actId="1076"/>
          <ac:spMkLst>
            <pc:docMk/>
            <pc:sldMk cId="863236457" sldId="276"/>
            <ac:spMk id="21" creationId="{2C330027-AC40-872D-6F65-41D7A81E27A1}"/>
          </ac:spMkLst>
        </pc:spChg>
        <pc:spChg chg="mod">
          <ac:chgData name="Ali Khorsandfard" userId="a90af3b2695fe915" providerId="LiveId" clId="{6AE0AC50-FF84-4602-8002-2CFF0E872B8B}" dt="2024-06-10T06:02:37.396" v="35" actId="1076"/>
          <ac:spMkLst>
            <pc:docMk/>
            <pc:sldMk cId="863236457" sldId="276"/>
            <ac:spMk id="30" creationId="{34E4BC7A-E4AE-D44C-9757-DEB55E41EBD6}"/>
          </ac:spMkLst>
        </pc:spChg>
        <pc:picChg chg="add mod">
          <ac:chgData name="Ali Khorsandfard" userId="a90af3b2695fe915" providerId="LiveId" clId="{6AE0AC50-FF84-4602-8002-2CFF0E872B8B}" dt="2024-06-10T06:05:29.947" v="60" actId="1076"/>
          <ac:picMkLst>
            <pc:docMk/>
            <pc:sldMk cId="863236457" sldId="276"/>
            <ac:picMk id="20" creationId="{94177F2C-5A91-3B89-C5DD-EF2B702BFED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30416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744841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430384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76969C88-B244-455D-A017-012B25B1ACDD}"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23059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33620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39082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70380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8987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1575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33306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4450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92319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4109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76969C88-B244-455D-A017-012B25B1ACDD}" type="datetimeFigureOut">
              <a:rPr lang="en-US" smtClean="0"/>
              <a:pPr/>
              <a:t>6/10/2024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97794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76969C88-B244-455D-A017-012B25B1ACDD}" type="datetimeFigureOut">
              <a:rPr lang="en-US" smtClean="0"/>
              <a:pPr/>
              <a:t>6/10/2024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188928947"/>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6.pn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svg"/><Relationship Id="rId7" Type="http://schemas.openxmlformats.org/officeDocument/2006/relationships/image" Target="../media/image2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svg"/><Relationship Id="rId7" Type="http://schemas.openxmlformats.org/officeDocument/2006/relationships/image" Target="../media/image2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3.svg"/><Relationship Id="rId5" Type="http://schemas.openxmlformats.org/officeDocument/2006/relationships/image" Target="../media/image9.sv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svg"/><Relationship Id="rId3" Type="http://schemas.openxmlformats.org/officeDocument/2006/relationships/image" Target="../media/image5.svg"/><Relationship Id="rId7" Type="http://schemas.openxmlformats.org/officeDocument/2006/relationships/image" Target="../media/image25.svg"/><Relationship Id="rId12"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3.svg"/><Relationship Id="rId5" Type="http://schemas.openxmlformats.org/officeDocument/2006/relationships/image" Target="../media/image9.sv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6.pn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6.pn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6.pn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Video 5" descr="Oceaangolven">
            <a:extLst>
              <a:ext uri="{FF2B5EF4-FFF2-40B4-BE49-F238E27FC236}">
                <a16:creationId xmlns:a16="http://schemas.microsoft.com/office/drawing/2014/main" id="{EEDE5ACD-ABD0-520C-D899-8DEA60C4521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409"/>
          <a:stretch/>
        </p:blipFill>
        <p:spPr>
          <a:xfrm>
            <a:off x="20" y="10"/>
            <a:ext cx="12207220" cy="6857990"/>
          </a:xfrm>
          <a:prstGeom prst="rect">
            <a:avLst/>
          </a:prstGeom>
        </p:spPr>
      </p:pic>
      <p:sp>
        <p:nvSpPr>
          <p:cNvPr id="2" name="Title 1">
            <a:extLst>
              <a:ext uri="{FF2B5EF4-FFF2-40B4-BE49-F238E27FC236}">
                <a16:creationId xmlns:a16="http://schemas.microsoft.com/office/drawing/2014/main" id="{0DE6EDFC-E45D-1775-4970-DADDA00285D3}"/>
              </a:ext>
            </a:extLst>
          </p:cNvPr>
          <p:cNvSpPr>
            <a:spLocks noGrp="1"/>
          </p:cNvSpPr>
          <p:nvPr>
            <p:ph type="ctrTitle"/>
          </p:nvPr>
        </p:nvSpPr>
        <p:spPr>
          <a:xfrm>
            <a:off x="478536" y="313944"/>
            <a:ext cx="3810000" cy="3048000"/>
          </a:xfrm>
        </p:spPr>
        <p:txBody>
          <a:bodyPr>
            <a:normAutofit/>
          </a:bodyPr>
          <a:lstStyle/>
          <a:p>
            <a:pPr algn="l"/>
            <a:r>
              <a:rPr lang="de-DE" sz="4400" dirty="0"/>
              <a:t>First </a:t>
            </a:r>
            <a:r>
              <a:rPr lang="de-DE" sz="4400" dirty="0" err="1"/>
              <a:t>Step</a:t>
            </a:r>
            <a:r>
              <a:rPr lang="de-DE" sz="4400" dirty="0"/>
              <a:t> in PHP</a:t>
            </a:r>
          </a:p>
        </p:txBody>
      </p:sp>
      <p:sp>
        <p:nvSpPr>
          <p:cNvPr id="3" name="Subtitle 2">
            <a:extLst>
              <a:ext uri="{FF2B5EF4-FFF2-40B4-BE49-F238E27FC236}">
                <a16:creationId xmlns:a16="http://schemas.microsoft.com/office/drawing/2014/main" id="{E52721DE-9C1D-1A73-1705-EFA1B176F5CF}"/>
              </a:ext>
            </a:extLst>
          </p:cNvPr>
          <p:cNvSpPr>
            <a:spLocks noGrp="1"/>
          </p:cNvSpPr>
          <p:nvPr>
            <p:ph type="subTitle" idx="1"/>
          </p:nvPr>
        </p:nvSpPr>
        <p:spPr>
          <a:xfrm>
            <a:off x="368808" y="5199301"/>
            <a:ext cx="3810000" cy="1524000"/>
          </a:xfrm>
        </p:spPr>
        <p:txBody>
          <a:bodyPr>
            <a:normAutofit/>
          </a:bodyPr>
          <a:lstStyle/>
          <a:p>
            <a:pPr algn="l"/>
            <a:r>
              <a:rPr lang="de-DE" dirty="0"/>
              <a:t>By Ali Khorsandfard</a:t>
            </a:r>
          </a:p>
        </p:txBody>
      </p:sp>
    </p:spTree>
    <p:extLst>
      <p:ext uri="{BB962C8B-B14F-4D97-AF65-F5344CB8AC3E}">
        <p14:creationId xmlns:p14="http://schemas.microsoft.com/office/powerpoint/2010/main" val="10589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E93D-CE02-F572-DA11-B55A301B0F0F}"/>
              </a:ext>
            </a:extLst>
          </p:cNvPr>
          <p:cNvSpPr>
            <a:spLocks noGrp="1"/>
          </p:cNvSpPr>
          <p:nvPr>
            <p:ph type="title"/>
          </p:nvPr>
        </p:nvSpPr>
        <p:spPr/>
        <p:txBody>
          <a:bodyPr/>
          <a:lstStyle/>
          <a:p>
            <a:r>
              <a:rPr lang="de-DE" dirty="0"/>
              <a:t>What is Web Server </a:t>
            </a:r>
          </a:p>
        </p:txBody>
      </p:sp>
      <p:pic>
        <p:nvPicPr>
          <p:cNvPr id="5" name="Content Placeholder 4" descr="Computer outline">
            <a:extLst>
              <a:ext uri="{FF2B5EF4-FFF2-40B4-BE49-F238E27FC236}">
                <a16:creationId xmlns:a16="http://schemas.microsoft.com/office/drawing/2014/main" id="{542D21E9-A4B2-9741-E792-98ED1EDD92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80448" y="2687669"/>
            <a:ext cx="914400" cy="914400"/>
          </a:xfrm>
        </p:spPr>
      </p:pic>
      <p:pic>
        <p:nvPicPr>
          <p:cNvPr id="7" name="Graphic 6" descr="Wireless router outline">
            <a:extLst>
              <a:ext uri="{FF2B5EF4-FFF2-40B4-BE49-F238E27FC236}">
                <a16:creationId xmlns:a16="http://schemas.microsoft.com/office/drawing/2014/main" id="{47101702-4093-19A7-C0B6-C8512B16E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6280" y="2587752"/>
            <a:ext cx="914400" cy="914400"/>
          </a:xfrm>
          <a:prstGeom prst="rect">
            <a:avLst/>
          </a:prstGeom>
        </p:spPr>
      </p:pic>
      <p:pic>
        <p:nvPicPr>
          <p:cNvPr id="9" name="Graphic 8" descr="Syncing cloud with solid fill">
            <a:extLst>
              <a:ext uri="{FF2B5EF4-FFF2-40B4-BE49-F238E27FC236}">
                <a16:creationId xmlns:a16="http://schemas.microsoft.com/office/drawing/2014/main" id="{6E471C20-AB8A-2591-5722-70A979E7C8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7176" y="2420112"/>
            <a:ext cx="2164080" cy="2164080"/>
          </a:xfrm>
          <a:prstGeom prst="rect">
            <a:avLst/>
          </a:prstGeom>
        </p:spPr>
      </p:pic>
      <p:pic>
        <p:nvPicPr>
          <p:cNvPr id="11" name="Graphic 10" descr="Internet with solid fill">
            <a:extLst>
              <a:ext uri="{FF2B5EF4-FFF2-40B4-BE49-F238E27FC236}">
                <a16:creationId xmlns:a16="http://schemas.microsoft.com/office/drawing/2014/main" id="{D4039CC1-F332-AA4E-B768-E7660703C5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152" y="2454447"/>
            <a:ext cx="914400" cy="914400"/>
          </a:xfrm>
          <a:prstGeom prst="rect">
            <a:avLst/>
          </a:prstGeom>
        </p:spPr>
      </p:pic>
      <p:pic>
        <p:nvPicPr>
          <p:cNvPr id="13" name="Graphic 12" descr="Internet outline">
            <a:extLst>
              <a:ext uri="{FF2B5EF4-FFF2-40B4-BE49-F238E27FC236}">
                <a16:creationId xmlns:a16="http://schemas.microsoft.com/office/drawing/2014/main" id="{C7A07DD1-B612-8E06-2BA2-4E7CEC5A3D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7152" y="3568804"/>
            <a:ext cx="914400" cy="914400"/>
          </a:xfrm>
          <a:prstGeom prst="rect">
            <a:avLst/>
          </a:prstGeom>
        </p:spPr>
      </p:pic>
      <p:pic>
        <p:nvPicPr>
          <p:cNvPr id="15" name="Graphic 14" descr="Laptop with solid fill">
            <a:extLst>
              <a:ext uri="{FF2B5EF4-FFF2-40B4-BE49-F238E27FC236}">
                <a16:creationId xmlns:a16="http://schemas.microsoft.com/office/drawing/2014/main" id="{C3B78E78-CB32-5F57-0222-6A5204B54F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2080" y="5496412"/>
            <a:ext cx="914400" cy="914400"/>
          </a:xfrm>
          <a:prstGeom prst="rect">
            <a:avLst/>
          </a:prstGeom>
        </p:spPr>
      </p:pic>
      <p:sp>
        <p:nvSpPr>
          <p:cNvPr id="16" name="Arrow: Right 15">
            <a:extLst>
              <a:ext uri="{FF2B5EF4-FFF2-40B4-BE49-F238E27FC236}">
                <a16:creationId xmlns:a16="http://schemas.microsoft.com/office/drawing/2014/main" id="{90B64EE0-6F2A-62F6-C21B-8C4E6D6C369F}"/>
              </a:ext>
            </a:extLst>
          </p:cNvPr>
          <p:cNvSpPr/>
          <p:nvPr/>
        </p:nvSpPr>
        <p:spPr>
          <a:xfrm>
            <a:off x="2388984" y="2996587"/>
            <a:ext cx="282309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rrow: Right 16">
            <a:extLst>
              <a:ext uri="{FF2B5EF4-FFF2-40B4-BE49-F238E27FC236}">
                <a16:creationId xmlns:a16="http://schemas.microsoft.com/office/drawing/2014/main" id="{D9EC8D89-021D-F3E9-29B9-C1AEA9C8E520}"/>
              </a:ext>
            </a:extLst>
          </p:cNvPr>
          <p:cNvSpPr/>
          <p:nvPr/>
        </p:nvSpPr>
        <p:spPr>
          <a:xfrm>
            <a:off x="2309088" y="3999061"/>
            <a:ext cx="263781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Arrow: Right 17">
            <a:extLst>
              <a:ext uri="{FF2B5EF4-FFF2-40B4-BE49-F238E27FC236}">
                <a16:creationId xmlns:a16="http://schemas.microsoft.com/office/drawing/2014/main" id="{F7B992DE-CE2B-2760-981F-024818115B06}"/>
              </a:ext>
            </a:extLst>
          </p:cNvPr>
          <p:cNvSpPr/>
          <p:nvPr/>
        </p:nvSpPr>
        <p:spPr>
          <a:xfrm rot="10800000">
            <a:off x="6748272" y="3144868"/>
            <a:ext cx="1664208"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Arrow: Right 18">
            <a:extLst>
              <a:ext uri="{FF2B5EF4-FFF2-40B4-BE49-F238E27FC236}">
                <a16:creationId xmlns:a16="http://schemas.microsoft.com/office/drawing/2014/main" id="{28F798A8-8CDE-F4A9-C48D-F7E5C60A6271}"/>
              </a:ext>
            </a:extLst>
          </p:cNvPr>
          <p:cNvSpPr/>
          <p:nvPr/>
        </p:nvSpPr>
        <p:spPr>
          <a:xfrm rot="10800000">
            <a:off x="9177528" y="3198966"/>
            <a:ext cx="405384" cy="16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rrow: Right 19">
            <a:extLst>
              <a:ext uri="{FF2B5EF4-FFF2-40B4-BE49-F238E27FC236}">
                <a16:creationId xmlns:a16="http://schemas.microsoft.com/office/drawing/2014/main" id="{F69B6473-F143-195B-3577-8980C2405C05}"/>
              </a:ext>
            </a:extLst>
          </p:cNvPr>
          <p:cNvSpPr/>
          <p:nvPr/>
        </p:nvSpPr>
        <p:spPr>
          <a:xfrm rot="16200000" flipV="1">
            <a:off x="4988657" y="4815924"/>
            <a:ext cx="1361245" cy="180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phic 21" descr="Man with solid fill">
            <a:extLst>
              <a:ext uri="{FF2B5EF4-FFF2-40B4-BE49-F238E27FC236}">
                <a16:creationId xmlns:a16="http://schemas.microsoft.com/office/drawing/2014/main" id="{55139EE4-99BD-D0CB-964F-967726CA57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7760" y="2581072"/>
            <a:ext cx="648736" cy="648736"/>
          </a:xfrm>
          <a:prstGeom prst="rect">
            <a:avLst/>
          </a:prstGeom>
        </p:spPr>
      </p:pic>
      <p:pic>
        <p:nvPicPr>
          <p:cNvPr id="24" name="Graphic 23" descr="Woman with solid fill">
            <a:extLst>
              <a:ext uri="{FF2B5EF4-FFF2-40B4-BE49-F238E27FC236}">
                <a16:creationId xmlns:a16="http://schemas.microsoft.com/office/drawing/2014/main" id="{4BBB5671-F7AF-8AA3-3690-0983C328005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8400" y="3798296"/>
            <a:ext cx="607360" cy="607360"/>
          </a:xfrm>
          <a:prstGeom prst="rect">
            <a:avLst/>
          </a:prstGeom>
        </p:spPr>
      </p:pic>
      <p:pic>
        <p:nvPicPr>
          <p:cNvPr id="26" name="Graphic 25" descr="Woman outline">
            <a:extLst>
              <a:ext uri="{FF2B5EF4-FFF2-40B4-BE49-F238E27FC236}">
                <a16:creationId xmlns:a16="http://schemas.microsoft.com/office/drawing/2014/main" id="{3566F3AD-E243-FAD4-596E-5E3BA02441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71340" y="5436597"/>
            <a:ext cx="914400" cy="914400"/>
          </a:xfrm>
          <a:prstGeom prst="rect">
            <a:avLst/>
          </a:prstGeom>
        </p:spPr>
      </p:pic>
      <p:sp>
        <p:nvSpPr>
          <p:cNvPr id="27" name="Rectangle 26">
            <a:extLst>
              <a:ext uri="{FF2B5EF4-FFF2-40B4-BE49-F238E27FC236}">
                <a16:creationId xmlns:a16="http://schemas.microsoft.com/office/drawing/2014/main" id="{A50D8BBA-C9A0-C889-D9F9-1CE42E4CB5A1}"/>
              </a:ext>
            </a:extLst>
          </p:cNvPr>
          <p:cNvSpPr/>
          <p:nvPr/>
        </p:nvSpPr>
        <p:spPr>
          <a:xfrm>
            <a:off x="10287897" y="2068400"/>
            <a:ext cx="1766830"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pic>
        <p:nvPicPr>
          <p:cNvPr id="29" name="Graphic 28" descr="Document outline">
            <a:extLst>
              <a:ext uri="{FF2B5EF4-FFF2-40B4-BE49-F238E27FC236}">
                <a16:creationId xmlns:a16="http://schemas.microsoft.com/office/drawing/2014/main" id="{5FCC2D95-46F0-2098-0DCF-7FA060AADC0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7474" y="2246516"/>
            <a:ext cx="1520868" cy="1520868"/>
          </a:xfrm>
          <a:prstGeom prst="rect">
            <a:avLst/>
          </a:prstGeom>
        </p:spPr>
      </p:pic>
      <p:sp>
        <p:nvSpPr>
          <p:cNvPr id="30" name="Rectangle 29">
            <a:extLst>
              <a:ext uri="{FF2B5EF4-FFF2-40B4-BE49-F238E27FC236}">
                <a16:creationId xmlns:a16="http://schemas.microsoft.com/office/drawing/2014/main" id="{34E4BC7A-E4AE-D44C-9757-DEB55E41EBD6}"/>
              </a:ext>
            </a:extLst>
          </p:cNvPr>
          <p:cNvSpPr/>
          <p:nvPr/>
        </p:nvSpPr>
        <p:spPr>
          <a:xfrm>
            <a:off x="8778598" y="2269179"/>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31" name="Arrow: Down 30">
            <a:extLst>
              <a:ext uri="{FF2B5EF4-FFF2-40B4-BE49-F238E27FC236}">
                <a16:creationId xmlns:a16="http://schemas.microsoft.com/office/drawing/2014/main" id="{244E7C71-9D9D-0720-575F-188187044318}"/>
              </a:ext>
            </a:extLst>
          </p:cNvPr>
          <p:cNvSpPr/>
          <p:nvPr/>
        </p:nvSpPr>
        <p:spPr>
          <a:xfrm>
            <a:off x="10277032" y="2587752"/>
            <a:ext cx="228600" cy="278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tangle 31">
            <a:extLst>
              <a:ext uri="{FF2B5EF4-FFF2-40B4-BE49-F238E27FC236}">
                <a16:creationId xmlns:a16="http://schemas.microsoft.com/office/drawing/2014/main" id="{2DB0F565-549F-19F3-00C4-F8140B6DCF64}"/>
              </a:ext>
            </a:extLst>
          </p:cNvPr>
          <p:cNvSpPr/>
          <p:nvPr/>
        </p:nvSpPr>
        <p:spPr>
          <a:xfrm>
            <a:off x="5257494" y="6254405"/>
            <a:ext cx="1737976"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64.35.17.19</a:t>
            </a:r>
          </a:p>
        </p:txBody>
      </p:sp>
      <p:sp>
        <p:nvSpPr>
          <p:cNvPr id="33" name="Rectangle 32">
            <a:extLst>
              <a:ext uri="{FF2B5EF4-FFF2-40B4-BE49-F238E27FC236}">
                <a16:creationId xmlns:a16="http://schemas.microsoft.com/office/drawing/2014/main" id="{40D5D15A-29CE-4181-A124-EC50A3B98334}"/>
              </a:ext>
            </a:extLst>
          </p:cNvPr>
          <p:cNvSpPr/>
          <p:nvPr/>
        </p:nvSpPr>
        <p:spPr>
          <a:xfrm>
            <a:off x="883478" y="4393242"/>
            <a:ext cx="1867820"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75.198.65.25</a:t>
            </a:r>
          </a:p>
        </p:txBody>
      </p:sp>
      <p:sp>
        <p:nvSpPr>
          <p:cNvPr id="34" name="Rectangle 33">
            <a:extLst>
              <a:ext uri="{FF2B5EF4-FFF2-40B4-BE49-F238E27FC236}">
                <a16:creationId xmlns:a16="http://schemas.microsoft.com/office/drawing/2014/main" id="{02B171B4-9D33-9B70-E5AA-5EB35094F4F9}"/>
              </a:ext>
            </a:extLst>
          </p:cNvPr>
          <p:cNvSpPr/>
          <p:nvPr/>
        </p:nvSpPr>
        <p:spPr>
          <a:xfrm>
            <a:off x="861936" y="3147590"/>
            <a:ext cx="1997663"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248.19.151.78</a:t>
            </a:r>
          </a:p>
        </p:txBody>
      </p:sp>
      <p:sp>
        <p:nvSpPr>
          <p:cNvPr id="3" name="Rectangle 2">
            <a:extLst>
              <a:ext uri="{FF2B5EF4-FFF2-40B4-BE49-F238E27FC236}">
                <a16:creationId xmlns:a16="http://schemas.microsoft.com/office/drawing/2014/main" id="{7A3282BE-ACBE-7643-5A6D-C4DB632D6C58}"/>
              </a:ext>
            </a:extLst>
          </p:cNvPr>
          <p:cNvSpPr/>
          <p:nvPr/>
        </p:nvSpPr>
        <p:spPr>
          <a:xfrm>
            <a:off x="524406" y="4661877"/>
            <a:ext cx="2585964"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www.mywebsite.com</a:t>
            </a:r>
          </a:p>
        </p:txBody>
      </p:sp>
      <p:pic>
        <p:nvPicPr>
          <p:cNvPr id="6" name="Graphic 5" descr="Cmd Terminal with solid fill">
            <a:extLst>
              <a:ext uri="{FF2B5EF4-FFF2-40B4-BE49-F238E27FC236}">
                <a16:creationId xmlns:a16="http://schemas.microsoft.com/office/drawing/2014/main" id="{D13ACF5D-D5BC-4767-8110-660712B48B2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94913" y="4609829"/>
            <a:ext cx="2164080" cy="2164080"/>
          </a:xfrm>
          <a:prstGeom prst="rect">
            <a:avLst/>
          </a:prstGeom>
        </p:spPr>
      </p:pic>
      <p:sp>
        <p:nvSpPr>
          <p:cNvPr id="8" name="Rectangle 7">
            <a:extLst>
              <a:ext uri="{FF2B5EF4-FFF2-40B4-BE49-F238E27FC236}">
                <a16:creationId xmlns:a16="http://schemas.microsoft.com/office/drawing/2014/main" id="{E3C2B4D7-A087-644C-0FAC-8FDB3F54175E}"/>
              </a:ext>
            </a:extLst>
          </p:cNvPr>
          <p:cNvSpPr/>
          <p:nvPr/>
        </p:nvSpPr>
        <p:spPr>
          <a:xfrm>
            <a:off x="7849177" y="6315203"/>
            <a:ext cx="1914542" cy="2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Mywebsite.de</a:t>
            </a:r>
          </a:p>
        </p:txBody>
      </p:sp>
      <p:pic>
        <p:nvPicPr>
          <p:cNvPr id="12" name="Graphic 11" descr="Computer outline">
            <a:extLst>
              <a:ext uri="{FF2B5EF4-FFF2-40B4-BE49-F238E27FC236}">
                <a16:creationId xmlns:a16="http://schemas.microsoft.com/office/drawing/2014/main" id="{3CF861F2-C23F-4A7C-D1FE-0A8BD60EC15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22366" y="4941566"/>
            <a:ext cx="914400" cy="914400"/>
          </a:xfrm>
          <a:prstGeom prst="rect">
            <a:avLst/>
          </a:prstGeom>
        </p:spPr>
      </p:pic>
      <p:sp>
        <p:nvSpPr>
          <p:cNvPr id="14" name="Rectangle 13">
            <a:extLst>
              <a:ext uri="{FF2B5EF4-FFF2-40B4-BE49-F238E27FC236}">
                <a16:creationId xmlns:a16="http://schemas.microsoft.com/office/drawing/2014/main" id="{23C179D1-85CE-CB80-FF69-C61207A4949E}"/>
              </a:ext>
            </a:extLst>
          </p:cNvPr>
          <p:cNvSpPr/>
          <p:nvPr/>
        </p:nvSpPr>
        <p:spPr>
          <a:xfrm>
            <a:off x="7809276" y="5607336"/>
            <a:ext cx="1657826"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DNS SERVER</a:t>
            </a:r>
          </a:p>
        </p:txBody>
      </p:sp>
      <p:sp>
        <p:nvSpPr>
          <p:cNvPr id="21" name="Arrow: Right 20">
            <a:extLst>
              <a:ext uri="{FF2B5EF4-FFF2-40B4-BE49-F238E27FC236}">
                <a16:creationId xmlns:a16="http://schemas.microsoft.com/office/drawing/2014/main" id="{92B5E324-4038-DC25-2AF5-7A16961D9FD6}"/>
              </a:ext>
            </a:extLst>
          </p:cNvPr>
          <p:cNvSpPr/>
          <p:nvPr/>
        </p:nvSpPr>
        <p:spPr>
          <a:xfrm rot="12410072">
            <a:off x="6770556" y="4489940"/>
            <a:ext cx="2077441" cy="188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22">
            <a:extLst>
              <a:ext uri="{FF2B5EF4-FFF2-40B4-BE49-F238E27FC236}">
                <a16:creationId xmlns:a16="http://schemas.microsoft.com/office/drawing/2014/main" id="{54B416F3-F052-5933-7DDF-BA4A76EFD851}"/>
              </a:ext>
            </a:extLst>
          </p:cNvPr>
          <p:cNvSpPr/>
          <p:nvPr/>
        </p:nvSpPr>
        <p:spPr>
          <a:xfrm>
            <a:off x="8125428" y="5853236"/>
            <a:ext cx="1154483"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IP:4.2.2.4</a:t>
            </a:r>
          </a:p>
        </p:txBody>
      </p:sp>
      <p:pic>
        <p:nvPicPr>
          <p:cNvPr id="28" name="Graphic 27" descr="Database outline">
            <a:extLst>
              <a:ext uri="{FF2B5EF4-FFF2-40B4-BE49-F238E27FC236}">
                <a16:creationId xmlns:a16="http://schemas.microsoft.com/office/drawing/2014/main" id="{C081FF37-D917-61EC-917B-DA8997ED092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06519" y="5150136"/>
            <a:ext cx="914400" cy="914400"/>
          </a:xfrm>
          <a:prstGeom prst="rect">
            <a:avLst/>
          </a:prstGeom>
        </p:spPr>
      </p:pic>
      <p:sp>
        <p:nvSpPr>
          <p:cNvPr id="35" name="Rectangle 34">
            <a:extLst>
              <a:ext uri="{FF2B5EF4-FFF2-40B4-BE49-F238E27FC236}">
                <a16:creationId xmlns:a16="http://schemas.microsoft.com/office/drawing/2014/main" id="{21F09942-D2E3-4569-E5DD-403BC492E4C8}"/>
              </a:ext>
            </a:extLst>
          </p:cNvPr>
          <p:cNvSpPr/>
          <p:nvPr/>
        </p:nvSpPr>
        <p:spPr>
          <a:xfrm>
            <a:off x="10274058" y="5254020"/>
            <a:ext cx="1766830"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D0517C92-34AA-5BD5-0725-963057A2A10C}"/>
              </a:ext>
            </a:extLst>
          </p:cNvPr>
          <p:cNvSpPr/>
          <p:nvPr/>
        </p:nvSpPr>
        <p:spPr>
          <a:xfrm>
            <a:off x="10269462" y="5483904"/>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4" name="Rectangle 3">
            <a:extLst>
              <a:ext uri="{FF2B5EF4-FFF2-40B4-BE49-F238E27FC236}">
                <a16:creationId xmlns:a16="http://schemas.microsoft.com/office/drawing/2014/main" id="{5B62B0F8-E617-03FC-929B-D07C6F203612}"/>
              </a:ext>
            </a:extLst>
          </p:cNvPr>
          <p:cNvSpPr/>
          <p:nvPr/>
        </p:nvSpPr>
        <p:spPr>
          <a:xfrm>
            <a:off x="788522" y="6050276"/>
            <a:ext cx="1914542" cy="2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213.16.34.45:</a:t>
            </a:r>
            <a:r>
              <a:rPr lang="en-US"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80</a:t>
            </a:r>
            <a:endParaRPr lang="de-DE" dirty="0">
              <a:solidFill>
                <a:srgbClr val="FF0000"/>
              </a:solidFill>
            </a:endParaRPr>
          </a:p>
        </p:txBody>
      </p:sp>
    </p:spTree>
    <p:extLst>
      <p:ext uri="{BB962C8B-B14F-4D97-AF65-F5344CB8AC3E}">
        <p14:creationId xmlns:p14="http://schemas.microsoft.com/office/powerpoint/2010/main" val="224960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8.33333E-7 0.00069 L 0.30469 0.00069 C 0.44115 0.00069 0.6095 -0.10162 0.6095 -0.18473 L 0.6095 -0.36991 " pathEditMode="relative" rAng="0" ptsTypes="AAAA">
                                      <p:cBhvr>
                                        <p:cTn id="6" dur="2000" fill="hold"/>
                                        <p:tgtEl>
                                          <p:spTgt spid="4"/>
                                        </p:tgtEl>
                                        <p:attrNameLst>
                                          <p:attrName>ppt_x</p:attrName>
                                          <p:attrName>ppt_y</p:attrName>
                                        </p:attrNameLst>
                                      </p:cBhvr>
                                      <p:rCtr x="30469" y="-1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E93D-CE02-F572-DA11-B55A301B0F0F}"/>
              </a:ext>
            </a:extLst>
          </p:cNvPr>
          <p:cNvSpPr>
            <a:spLocks noGrp="1"/>
          </p:cNvSpPr>
          <p:nvPr>
            <p:ph type="title"/>
          </p:nvPr>
        </p:nvSpPr>
        <p:spPr/>
        <p:txBody>
          <a:bodyPr/>
          <a:lstStyle/>
          <a:p>
            <a:r>
              <a:rPr lang="de-DE" dirty="0"/>
              <a:t>What is Web Server </a:t>
            </a:r>
          </a:p>
        </p:txBody>
      </p:sp>
      <p:pic>
        <p:nvPicPr>
          <p:cNvPr id="5" name="Content Placeholder 4" descr="Computer outline">
            <a:extLst>
              <a:ext uri="{FF2B5EF4-FFF2-40B4-BE49-F238E27FC236}">
                <a16:creationId xmlns:a16="http://schemas.microsoft.com/office/drawing/2014/main" id="{542D21E9-A4B2-9741-E792-98ED1EDD92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7910" y="3531214"/>
            <a:ext cx="914400" cy="914400"/>
          </a:xfrm>
        </p:spPr>
      </p:pic>
      <p:pic>
        <p:nvPicPr>
          <p:cNvPr id="9" name="Graphic 8" descr="Syncing cloud with solid fill">
            <a:extLst>
              <a:ext uri="{FF2B5EF4-FFF2-40B4-BE49-F238E27FC236}">
                <a16:creationId xmlns:a16="http://schemas.microsoft.com/office/drawing/2014/main" id="{6E471C20-AB8A-2591-5722-70A979E7C8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7696" y="3216445"/>
            <a:ext cx="1437851" cy="1437851"/>
          </a:xfrm>
          <a:prstGeom prst="rect">
            <a:avLst/>
          </a:prstGeom>
        </p:spPr>
      </p:pic>
      <p:sp>
        <p:nvSpPr>
          <p:cNvPr id="27" name="Rectangle 26">
            <a:extLst>
              <a:ext uri="{FF2B5EF4-FFF2-40B4-BE49-F238E27FC236}">
                <a16:creationId xmlns:a16="http://schemas.microsoft.com/office/drawing/2014/main" id="{A50D8BBA-C9A0-C889-D9F9-1CE42E4CB5A1}"/>
              </a:ext>
            </a:extLst>
          </p:cNvPr>
          <p:cNvSpPr/>
          <p:nvPr/>
        </p:nvSpPr>
        <p:spPr>
          <a:xfrm>
            <a:off x="7959529" y="4536266"/>
            <a:ext cx="1766829" cy="584775"/>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Server host</a:t>
            </a:r>
          </a:p>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34E4BC7A-E4AE-D44C-9757-DEB55E41EBD6}"/>
              </a:ext>
            </a:extLst>
          </p:cNvPr>
          <p:cNvSpPr/>
          <p:nvPr/>
        </p:nvSpPr>
        <p:spPr>
          <a:xfrm>
            <a:off x="8043173" y="4213498"/>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33" name="Rectangle 32">
            <a:extLst>
              <a:ext uri="{FF2B5EF4-FFF2-40B4-BE49-F238E27FC236}">
                <a16:creationId xmlns:a16="http://schemas.microsoft.com/office/drawing/2014/main" id="{40D5D15A-29CE-4181-A124-EC50A3B98334}"/>
              </a:ext>
            </a:extLst>
          </p:cNvPr>
          <p:cNvSpPr/>
          <p:nvPr/>
        </p:nvSpPr>
        <p:spPr>
          <a:xfrm>
            <a:off x="151075" y="2847113"/>
            <a:ext cx="1867820" cy="369332"/>
          </a:xfrm>
          <a:prstGeom prst="rect">
            <a:avLst/>
          </a:prstGeom>
          <a:noFill/>
        </p:spPr>
        <p:txBody>
          <a:bodyPr wrap="squar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75.198.65.25</a:t>
            </a:r>
          </a:p>
        </p:txBody>
      </p:sp>
      <p:pic>
        <p:nvPicPr>
          <p:cNvPr id="6" name="Graphic 5" descr="Cmd Terminal with solid fill">
            <a:extLst>
              <a:ext uri="{FF2B5EF4-FFF2-40B4-BE49-F238E27FC236}">
                <a16:creationId xmlns:a16="http://schemas.microsoft.com/office/drawing/2014/main" id="{D13ACF5D-D5BC-4767-8110-660712B48B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273" y="2861235"/>
            <a:ext cx="1691527" cy="1691527"/>
          </a:xfrm>
          <a:prstGeom prst="rect">
            <a:avLst/>
          </a:prstGeom>
        </p:spPr>
      </p:pic>
      <p:sp>
        <p:nvSpPr>
          <p:cNvPr id="4" name="Rectangle 3">
            <a:extLst>
              <a:ext uri="{FF2B5EF4-FFF2-40B4-BE49-F238E27FC236}">
                <a16:creationId xmlns:a16="http://schemas.microsoft.com/office/drawing/2014/main" id="{5B62B0F8-E617-03FC-929B-D07C6F203612}"/>
              </a:ext>
            </a:extLst>
          </p:cNvPr>
          <p:cNvSpPr/>
          <p:nvPr/>
        </p:nvSpPr>
        <p:spPr>
          <a:xfrm>
            <a:off x="208641" y="3175319"/>
            <a:ext cx="3108960" cy="671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Request   213.16.34.45:</a:t>
            </a:r>
            <a:r>
              <a:rPr lang="en-US"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80</a:t>
            </a:r>
          </a:p>
          <a:p>
            <a:pPr algn="ctr"/>
            <a:r>
              <a:rPr lang="en-US" b="1" dirty="0">
                <a:ln w="9525">
                  <a:solidFill>
                    <a:schemeClr val="bg1"/>
                  </a:solidFill>
                  <a:prstDash val="solid"/>
                </a:ln>
                <a:solidFill>
                  <a:srgbClr val="FF0000"/>
                </a:solidFill>
                <a:effectLst>
                  <a:outerShdw blurRad="12700" dist="38100" dir="2700000" algn="tl" rotWithShape="0">
                    <a:schemeClr val="bg1">
                      <a:lumMod val="50000"/>
                    </a:schemeClr>
                  </a:outerShdw>
                </a:effectLst>
              </a:rPr>
              <a:t>From 75.198.65.25:1895</a:t>
            </a:r>
            <a:endParaRPr lang="de-DE" dirty="0">
              <a:solidFill>
                <a:srgbClr val="FF0000"/>
              </a:solidFill>
            </a:endParaRPr>
          </a:p>
        </p:txBody>
      </p:sp>
      <p:sp>
        <p:nvSpPr>
          <p:cNvPr id="10" name="Arrow: Left-Right 9">
            <a:extLst>
              <a:ext uri="{FF2B5EF4-FFF2-40B4-BE49-F238E27FC236}">
                <a16:creationId xmlns:a16="http://schemas.microsoft.com/office/drawing/2014/main" id="{09E3C2F6-AED4-669A-F5AD-B33806FA9F05}"/>
              </a:ext>
            </a:extLst>
          </p:cNvPr>
          <p:cNvSpPr/>
          <p:nvPr/>
        </p:nvSpPr>
        <p:spPr>
          <a:xfrm>
            <a:off x="5036925" y="3915140"/>
            <a:ext cx="3006248" cy="2700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Arrow: Left-Right 36">
            <a:extLst>
              <a:ext uri="{FF2B5EF4-FFF2-40B4-BE49-F238E27FC236}">
                <a16:creationId xmlns:a16="http://schemas.microsoft.com/office/drawing/2014/main" id="{3B995025-503F-C4E5-AD25-20F4A8DBB016}"/>
              </a:ext>
            </a:extLst>
          </p:cNvPr>
          <p:cNvSpPr/>
          <p:nvPr/>
        </p:nvSpPr>
        <p:spPr>
          <a:xfrm>
            <a:off x="1866116" y="3853406"/>
            <a:ext cx="1587518" cy="2700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9" name="Graphic 38" descr="Blockchain with solid fill">
            <a:extLst>
              <a:ext uri="{FF2B5EF4-FFF2-40B4-BE49-F238E27FC236}">
                <a16:creationId xmlns:a16="http://schemas.microsoft.com/office/drawing/2014/main" id="{7932847D-5522-22F7-6C79-B83CCADC41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99144" y="2861235"/>
            <a:ext cx="914400" cy="914400"/>
          </a:xfrm>
          <a:prstGeom prst="rect">
            <a:avLst/>
          </a:prstGeom>
        </p:spPr>
      </p:pic>
      <p:sp>
        <p:nvSpPr>
          <p:cNvPr id="40" name="Rectangle 39">
            <a:extLst>
              <a:ext uri="{FF2B5EF4-FFF2-40B4-BE49-F238E27FC236}">
                <a16:creationId xmlns:a16="http://schemas.microsoft.com/office/drawing/2014/main" id="{557A6CA5-D1E4-2E4D-D0B4-22B75CF18CB8}"/>
              </a:ext>
            </a:extLst>
          </p:cNvPr>
          <p:cNvSpPr/>
          <p:nvPr/>
        </p:nvSpPr>
        <p:spPr>
          <a:xfrm>
            <a:off x="8045382" y="2679111"/>
            <a:ext cx="2765554" cy="369332"/>
          </a:xfrm>
          <a:prstGeom prst="rect">
            <a:avLst/>
          </a:prstGeom>
          <a:noFill/>
        </p:spPr>
        <p:txBody>
          <a:bodyPr wrap="square" lIns="91440" tIns="45720" rIns="91440" bIns="45720">
            <a:spAutoFit/>
          </a:bodyPr>
          <a:lstStyle/>
          <a:p>
            <a:pPr algn="ctr"/>
            <a:r>
              <a:rPr lang="en-US" dirty="0">
                <a:ln w="0"/>
                <a:solidFill>
                  <a:srgbClr val="FF0000"/>
                </a:solidFill>
                <a:effectLst>
                  <a:outerShdw blurRad="38100" dist="19050" dir="2700000" algn="tl" rotWithShape="0">
                    <a:schemeClr val="dk1">
                      <a:alpha val="40000"/>
                    </a:schemeClr>
                  </a:outerShdw>
                </a:effectLst>
              </a:rPr>
              <a:t>Webserver  Software</a:t>
            </a:r>
            <a:endParaRPr lang="en-US" b="0" cap="none" spc="0" dirty="0">
              <a:ln w="0"/>
              <a:solidFill>
                <a:srgbClr val="FF0000"/>
              </a:solidFill>
              <a:effectLst>
                <a:outerShdw blurRad="38100" dist="19050" dir="2700000" algn="tl" rotWithShape="0">
                  <a:schemeClr val="dk1">
                    <a:alpha val="40000"/>
                  </a:schemeClr>
                </a:outerShdw>
              </a:effectLst>
            </a:endParaRPr>
          </a:p>
        </p:txBody>
      </p:sp>
      <p:sp>
        <p:nvSpPr>
          <p:cNvPr id="42" name="Arrow: Left-Right 41">
            <a:extLst>
              <a:ext uri="{FF2B5EF4-FFF2-40B4-BE49-F238E27FC236}">
                <a16:creationId xmlns:a16="http://schemas.microsoft.com/office/drawing/2014/main" id="{D4A7FECA-7B8A-BFA6-0208-283E4A87AAFF}"/>
              </a:ext>
            </a:extLst>
          </p:cNvPr>
          <p:cNvSpPr/>
          <p:nvPr/>
        </p:nvSpPr>
        <p:spPr>
          <a:xfrm rot="19702747">
            <a:off x="8760631" y="3604674"/>
            <a:ext cx="640191" cy="204649"/>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44" name="Rectangle 43">
            <a:extLst>
              <a:ext uri="{FF2B5EF4-FFF2-40B4-BE49-F238E27FC236}">
                <a16:creationId xmlns:a16="http://schemas.microsoft.com/office/drawing/2014/main" id="{4A2EC580-2454-71E5-7CE8-4EDEED9B5D0A}"/>
              </a:ext>
            </a:extLst>
          </p:cNvPr>
          <p:cNvSpPr/>
          <p:nvPr/>
        </p:nvSpPr>
        <p:spPr>
          <a:xfrm>
            <a:off x="1527809" y="4461429"/>
            <a:ext cx="5766322" cy="1569660"/>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OK,  Request is on port 80!</a:t>
            </a:r>
          </a:p>
          <a:p>
            <a:pPr algn="ctr"/>
            <a:r>
              <a:rPr lang="en-US" sz="2400" dirty="0">
                <a:ln w="0"/>
                <a:effectLst>
                  <a:outerShdw blurRad="38100" dist="19050" dir="2700000" algn="tl" rotWithShape="0">
                    <a:schemeClr val="dk1">
                      <a:alpha val="40000"/>
                    </a:schemeClr>
                  </a:outerShdw>
                </a:effectLst>
              </a:rPr>
              <a:t>I shall give it to webserver and wait </a:t>
            </a:r>
          </a:p>
          <a:p>
            <a:pPr algn="ctr"/>
            <a:r>
              <a:rPr lang="en-US" sz="2400" b="0" cap="none" spc="0" dirty="0">
                <a:ln w="0"/>
                <a:solidFill>
                  <a:schemeClr val="tx1"/>
                </a:solidFill>
                <a:effectLst>
                  <a:outerShdw blurRad="38100" dist="19050" dir="2700000" algn="tl" rotWithShape="0">
                    <a:schemeClr val="dk1">
                      <a:alpha val="40000"/>
                    </a:schemeClr>
                  </a:outerShdw>
                </a:effectLst>
              </a:rPr>
              <a:t>For answer and send answer back to </a:t>
            </a:r>
          </a:p>
          <a:p>
            <a:pPr algn="ctr"/>
            <a:r>
              <a:rPr lang="en-US" sz="2400" dirty="0">
                <a:ln w="0"/>
                <a:effectLst>
                  <a:outerShdw blurRad="38100" dist="19050" dir="2700000" algn="tl" rotWithShape="0">
                    <a:schemeClr val="dk1">
                      <a:alpha val="40000"/>
                    </a:schemeClr>
                  </a:outerShdw>
                </a:effectLst>
              </a:rPr>
              <a:t>requestor</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5" name="Rectangle 44">
            <a:extLst>
              <a:ext uri="{FF2B5EF4-FFF2-40B4-BE49-F238E27FC236}">
                <a16:creationId xmlns:a16="http://schemas.microsoft.com/office/drawing/2014/main" id="{54DAE1ED-EE32-BDEF-9FB0-875DA6A8CE5F}"/>
              </a:ext>
            </a:extLst>
          </p:cNvPr>
          <p:cNvSpPr/>
          <p:nvPr/>
        </p:nvSpPr>
        <p:spPr>
          <a:xfrm>
            <a:off x="2193815" y="5821048"/>
            <a:ext cx="7653057"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Apache , Nginx, IIS …</a:t>
            </a:r>
          </a:p>
        </p:txBody>
      </p:sp>
    </p:spTree>
    <p:extLst>
      <p:ext uri="{BB962C8B-B14F-4D97-AF65-F5344CB8AC3E}">
        <p14:creationId xmlns:p14="http://schemas.microsoft.com/office/powerpoint/2010/main" val="7616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25E-6 4.44444E-6 L 0.10703 0.04004 C 0.12917 0.04907 0.16263 0.05393 0.19779 0.05393 C 0.23776 0.05393 0.26979 0.04907 0.29193 0.04004 L 0.39909 4.44444E-6 " pathEditMode="relative" rAng="0" ptsTypes="AAAAA">
                                      <p:cBhvr>
                                        <p:cTn id="6" dur="2000" fill="hold"/>
                                        <p:tgtEl>
                                          <p:spTgt spid="4"/>
                                        </p:tgtEl>
                                        <p:attrNameLst>
                                          <p:attrName>ppt_x</p:attrName>
                                          <p:attrName>ppt_y</p:attrName>
                                        </p:attrNameLst>
                                      </p:cBhvr>
                                      <p:rCtr x="19948" y="268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p:bldP spid="42" grpId="0" animBg="1"/>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E93D-CE02-F572-DA11-B55A301B0F0F}"/>
              </a:ext>
            </a:extLst>
          </p:cNvPr>
          <p:cNvSpPr>
            <a:spLocks noGrp="1"/>
          </p:cNvSpPr>
          <p:nvPr>
            <p:ph type="title"/>
          </p:nvPr>
        </p:nvSpPr>
        <p:spPr/>
        <p:txBody>
          <a:bodyPr/>
          <a:lstStyle/>
          <a:p>
            <a:r>
              <a:rPr lang="de-DE" dirty="0"/>
              <a:t>What is Web Server </a:t>
            </a:r>
          </a:p>
        </p:txBody>
      </p:sp>
      <p:pic>
        <p:nvPicPr>
          <p:cNvPr id="5" name="Content Placeholder 4" descr="Computer outline">
            <a:extLst>
              <a:ext uri="{FF2B5EF4-FFF2-40B4-BE49-F238E27FC236}">
                <a16:creationId xmlns:a16="http://schemas.microsoft.com/office/drawing/2014/main" id="{542D21E9-A4B2-9741-E792-98ED1EDD92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7910" y="3531214"/>
            <a:ext cx="914400" cy="914400"/>
          </a:xfrm>
        </p:spPr>
      </p:pic>
      <p:pic>
        <p:nvPicPr>
          <p:cNvPr id="9" name="Graphic 8" descr="Syncing cloud with solid fill">
            <a:extLst>
              <a:ext uri="{FF2B5EF4-FFF2-40B4-BE49-F238E27FC236}">
                <a16:creationId xmlns:a16="http://schemas.microsoft.com/office/drawing/2014/main" id="{6E471C20-AB8A-2591-5722-70A979E7C8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7696" y="3216445"/>
            <a:ext cx="1437851" cy="1437851"/>
          </a:xfrm>
          <a:prstGeom prst="rect">
            <a:avLst/>
          </a:prstGeom>
        </p:spPr>
      </p:pic>
      <p:sp>
        <p:nvSpPr>
          <p:cNvPr id="30" name="Rectangle 29">
            <a:extLst>
              <a:ext uri="{FF2B5EF4-FFF2-40B4-BE49-F238E27FC236}">
                <a16:creationId xmlns:a16="http://schemas.microsoft.com/office/drawing/2014/main" id="{34E4BC7A-E4AE-D44C-9757-DEB55E41EBD6}"/>
              </a:ext>
            </a:extLst>
          </p:cNvPr>
          <p:cNvSpPr/>
          <p:nvPr/>
        </p:nvSpPr>
        <p:spPr>
          <a:xfrm>
            <a:off x="8043173" y="4213498"/>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33" name="Rectangle 32">
            <a:extLst>
              <a:ext uri="{FF2B5EF4-FFF2-40B4-BE49-F238E27FC236}">
                <a16:creationId xmlns:a16="http://schemas.microsoft.com/office/drawing/2014/main" id="{40D5D15A-29CE-4181-A124-EC50A3B98334}"/>
              </a:ext>
            </a:extLst>
          </p:cNvPr>
          <p:cNvSpPr/>
          <p:nvPr/>
        </p:nvSpPr>
        <p:spPr>
          <a:xfrm>
            <a:off x="151075" y="2847113"/>
            <a:ext cx="1867820" cy="369332"/>
          </a:xfrm>
          <a:prstGeom prst="rect">
            <a:avLst/>
          </a:prstGeom>
          <a:noFill/>
        </p:spPr>
        <p:txBody>
          <a:bodyPr wrap="squar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75.198.65.25</a:t>
            </a:r>
          </a:p>
        </p:txBody>
      </p:sp>
      <p:pic>
        <p:nvPicPr>
          <p:cNvPr id="6" name="Graphic 5" descr="Cmd Terminal with solid fill">
            <a:extLst>
              <a:ext uri="{FF2B5EF4-FFF2-40B4-BE49-F238E27FC236}">
                <a16:creationId xmlns:a16="http://schemas.microsoft.com/office/drawing/2014/main" id="{D13ACF5D-D5BC-4767-8110-660712B48B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273" y="2861235"/>
            <a:ext cx="1691527" cy="1691527"/>
          </a:xfrm>
          <a:prstGeom prst="rect">
            <a:avLst/>
          </a:prstGeom>
        </p:spPr>
      </p:pic>
      <p:sp>
        <p:nvSpPr>
          <p:cNvPr id="4" name="Rectangle 3">
            <a:extLst>
              <a:ext uri="{FF2B5EF4-FFF2-40B4-BE49-F238E27FC236}">
                <a16:creationId xmlns:a16="http://schemas.microsoft.com/office/drawing/2014/main" id="{5B62B0F8-E617-03FC-929B-D07C6F203612}"/>
              </a:ext>
            </a:extLst>
          </p:cNvPr>
          <p:cNvSpPr/>
          <p:nvPr/>
        </p:nvSpPr>
        <p:spPr>
          <a:xfrm>
            <a:off x="4910830" y="3192789"/>
            <a:ext cx="3108960" cy="671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Request   213.16.34.45:</a:t>
            </a:r>
            <a:r>
              <a:rPr lang="en-US"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80</a:t>
            </a:r>
          </a:p>
          <a:p>
            <a:pPr algn="ctr"/>
            <a:r>
              <a:rPr lang="en-US" b="1" dirty="0">
                <a:ln w="9525">
                  <a:solidFill>
                    <a:schemeClr val="bg1"/>
                  </a:solidFill>
                  <a:prstDash val="solid"/>
                </a:ln>
                <a:solidFill>
                  <a:srgbClr val="FF0000"/>
                </a:solidFill>
                <a:effectLst>
                  <a:outerShdw blurRad="12700" dist="38100" dir="2700000" algn="tl" rotWithShape="0">
                    <a:schemeClr val="bg1">
                      <a:lumMod val="50000"/>
                    </a:schemeClr>
                  </a:outerShdw>
                </a:effectLst>
              </a:rPr>
              <a:t>From 75.198.65.25:1895</a:t>
            </a:r>
            <a:endParaRPr lang="de-DE" dirty="0">
              <a:solidFill>
                <a:srgbClr val="FF0000"/>
              </a:solidFill>
            </a:endParaRPr>
          </a:p>
        </p:txBody>
      </p:sp>
      <p:sp>
        <p:nvSpPr>
          <p:cNvPr id="10" name="Arrow: Left-Right 9">
            <a:extLst>
              <a:ext uri="{FF2B5EF4-FFF2-40B4-BE49-F238E27FC236}">
                <a16:creationId xmlns:a16="http://schemas.microsoft.com/office/drawing/2014/main" id="{09E3C2F6-AED4-669A-F5AD-B33806FA9F05}"/>
              </a:ext>
            </a:extLst>
          </p:cNvPr>
          <p:cNvSpPr/>
          <p:nvPr/>
        </p:nvSpPr>
        <p:spPr>
          <a:xfrm>
            <a:off x="5036925" y="3915140"/>
            <a:ext cx="3006248" cy="2700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Arrow: Left-Right 36">
            <a:extLst>
              <a:ext uri="{FF2B5EF4-FFF2-40B4-BE49-F238E27FC236}">
                <a16:creationId xmlns:a16="http://schemas.microsoft.com/office/drawing/2014/main" id="{3B995025-503F-C4E5-AD25-20F4A8DBB016}"/>
              </a:ext>
            </a:extLst>
          </p:cNvPr>
          <p:cNvSpPr/>
          <p:nvPr/>
        </p:nvSpPr>
        <p:spPr>
          <a:xfrm>
            <a:off x="1866116" y="3853406"/>
            <a:ext cx="1587518" cy="2700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9" name="Graphic 38" descr="Blockchain with solid fill">
            <a:extLst>
              <a:ext uri="{FF2B5EF4-FFF2-40B4-BE49-F238E27FC236}">
                <a16:creationId xmlns:a16="http://schemas.microsoft.com/office/drawing/2014/main" id="{7932847D-5522-22F7-6C79-B83CCADC41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99144" y="2861235"/>
            <a:ext cx="914400" cy="914400"/>
          </a:xfrm>
          <a:prstGeom prst="rect">
            <a:avLst/>
          </a:prstGeom>
        </p:spPr>
      </p:pic>
      <p:sp>
        <p:nvSpPr>
          <p:cNvPr id="40" name="Rectangle 39">
            <a:extLst>
              <a:ext uri="{FF2B5EF4-FFF2-40B4-BE49-F238E27FC236}">
                <a16:creationId xmlns:a16="http://schemas.microsoft.com/office/drawing/2014/main" id="{557A6CA5-D1E4-2E4D-D0B4-22B75CF18CB8}"/>
              </a:ext>
            </a:extLst>
          </p:cNvPr>
          <p:cNvSpPr/>
          <p:nvPr/>
        </p:nvSpPr>
        <p:spPr>
          <a:xfrm>
            <a:off x="8045382" y="2679111"/>
            <a:ext cx="2765554" cy="369332"/>
          </a:xfrm>
          <a:prstGeom prst="rect">
            <a:avLst/>
          </a:prstGeom>
          <a:noFill/>
        </p:spPr>
        <p:txBody>
          <a:bodyPr wrap="square" lIns="91440" tIns="45720" rIns="91440" bIns="45720">
            <a:spAutoFit/>
          </a:bodyPr>
          <a:lstStyle/>
          <a:p>
            <a:pPr algn="ctr"/>
            <a:r>
              <a:rPr lang="en-US" dirty="0">
                <a:ln w="0"/>
                <a:solidFill>
                  <a:srgbClr val="FF0000"/>
                </a:solidFill>
                <a:effectLst>
                  <a:outerShdw blurRad="38100" dist="19050" dir="2700000" algn="tl" rotWithShape="0">
                    <a:schemeClr val="dk1">
                      <a:alpha val="40000"/>
                    </a:schemeClr>
                  </a:outerShdw>
                </a:effectLst>
              </a:rPr>
              <a:t>Webserver  Software</a:t>
            </a:r>
            <a:endParaRPr lang="en-US" b="0" cap="none" spc="0" dirty="0">
              <a:ln w="0"/>
              <a:solidFill>
                <a:srgbClr val="FF0000"/>
              </a:solidFill>
              <a:effectLst>
                <a:outerShdw blurRad="38100" dist="19050" dir="2700000" algn="tl" rotWithShape="0">
                  <a:schemeClr val="dk1">
                    <a:alpha val="40000"/>
                  </a:schemeClr>
                </a:outerShdw>
              </a:effectLst>
            </a:endParaRPr>
          </a:p>
        </p:txBody>
      </p:sp>
      <p:sp>
        <p:nvSpPr>
          <p:cNvPr id="42" name="Arrow: Left-Right 41">
            <a:extLst>
              <a:ext uri="{FF2B5EF4-FFF2-40B4-BE49-F238E27FC236}">
                <a16:creationId xmlns:a16="http://schemas.microsoft.com/office/drawing/2014/main" id="{D4A7FECA-7B8A-BFA6-0208-283E4A87AAFF}"/>
              </a:ext>
            </a:extLst>
          </p:cNvPr>
          <p:cNvSpPr/>
          <p:nvPr/>
        </p:nvSpPr>
        <p:spPr>
          <a:xfrm rot="19702747">
            <a:off x="8760631" y="3604674"/>
            <a:ext cx="640191" cy="204649"/>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3" name="Rectangle 2">
            <a:extLst>
              <a:ext uri="{FF2B5EF4-FFF2-40B4-BE49-F238E27FC236}">
                <a16:creationId xmlns:a16="http://schemas.microsoft.com/office/drawing/2014/main" id="{8457FD49-8261-4E85-D5B9-587489780583}"/>
              </a:ext>
            </a:extLst>
          </p:cNvPr>
          <p:cNvSpPr/>
          <p:nvPr/>
        </p:nvSpPr>
        <p:spPr>
          <a:xfrm>
            <a:off x="10141663" y="3488101"/>
            <a:ext cx="1679841" cy="27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A5558C69-A40B-F45F-9C4D-77FD5C7E3765}"/>
              </a:ext>
            </a:extLst>
          </p:cNvPr>
          <p:cNvSpPr/>
          <p:nvPr/>
        </p:nvSpPr>
        <p:spPr>
          <a:xfrm>
            <a:off x="10091543" y="3488101"/>
            <a:ext cx="1729961" cy="400110"/>
          </a:xfrm>
          <a:prstGeom prst="rect">
            <a:avLst/>
          </a:prstGeom>
          <a:noFill/>
        </p:spPr>
        <p:txBody>
          <a:bodyPr wrap="none" lIns="91440" tIns="45720" rIns="91440" bIns="45720">
            <a:spAutoFit/>
          </a:bodyPr>
          <a:lstStyle/>
          <a:p>
            <a:pPr algn="ctr"/>
            <a:r>
              <a:rPr lang="en-US" sz="2000" dirty="0" err="1">
                <a:ln w="0"/>
                <a:effectLst>
                  <a:outerShdw blurRad="38100" dist="19050" dir="2700000" algn="tl" rotWithShape="0">
                    <a:schemeClr val="dk1">
                      <a:alpha val="40000"/>
                    </a:schemeClr>
                  </a:outerShdw>
                </a:effectLst>
              </a:rPr>
              <a:t>h</a:t>
            </a:r>
            <a:r>
              <a:rPr lang="en-US" sz="2000" b="0" cap="none" spc="0" dirty="0" err="1">
                <a:ln w="0"/>
                <a:solidFill>
                  <a:schemeClr val="tx1"/>
                </a:solidFill>
                <a:effectLst>
                  <a:outerShdw blurRad="38100" dist="19050" dir="2700000" algn="tl" rotWithShape="0">
                    <a:schemeClr val="dk1">
                      <a:alpha val="40000"/>
                    </a:schemeClr>
                  </a:outerShdw>
                </a:effectLst>
              </a:rPr>
              <a:t>tdoc</a:t>
            </a:r>
            <a:r>
              <a:rPr lang="en-US" sz="2000" b="0" cap="none" spc="0" dirty="0">
                <a:ln w="0"/>
                <a:solidFill>
                  <a:schemeClr val="tx1"/>
                </a:solidFill>
                <a:effectLst>
                  <a:outerShdw blurRad="38100" dist="19050" dir="2700000" algn="tl" rotWithShape="0">
                    <a:schemeClr val="dk1">
                      <a:alpha val="40000"/>
                    </a:schemeClr>
                  </a:outerShdw>
                </a:effectLst>
              </a:rPr>
              <a:t> folder</a:t>
            </a:r>
          </a:p>
        </p:txBody>
      </p:sp>
      <p:sp>
        <p:nvSpPr>
          <p:cNvPr id="8" name="Rectangle 7">
            <a:extLst>
              <a:ext uri="{FF2B5EF4-FFF2-40B4-BE49-F238E27FC236}">
                <a16:creationId xmlns:a16="http://schemas.microsoft.com/office/drawing/2014/main" id="{D2F068AA-88F2-4A3C-9A6C-928E664DD54F}"/>
              </a:ext>
            </a:extLst>
          </p:cNvPr>
          <p:cNvSpPr/>
          <p:nvPr/>
        </p:nvSpPr>
        <p:spPr>
          <a:xfrm>
            <a:off x="10351008" y="3999638"/>
            <a:ext cx="1316736" cy="1770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10">
            <a:extLst>
              <a:ext uri="{FF2B5EF4-FFF2-40B4-BE49-F238E27FC236}">
                <a16:creationId xmlns:a16="http://schemas.microsoft.com/office/drawing/2014/main" id="{56274AFD-6437-095C-440F-0BEA95D6EDE1}"/>
              </a:ext>
            </a:extLst>
          </p:cNvPr>
          <p:cNvSpPr/>
          <p:nvPr/>
        </p:nvSpPr>
        <p:spPr>
          <a:xfrm>
            <a:off x="10321545" y="4010073"/>
            <a:ext cx="1409360" cy="461665"/>
          </a:xfrm>
          <a:prstGeom prst="rect">
            <a:avLst/>
          </a:prstGeom>
          <a:noFill/>
        </p:spPr>
        <p:txBody>
          <a:bodyPr wrap="none" lIns="91440" tIns="45720" rIns="91440" bIns="45720">
            <a:spAutoFit/>
          </a:bodyPr>
          <a:lstStyle/>
          <a:p>
            <a:pPr algn="ctr"/>
            <a:r>
              <a:rPr lang="en-US" sz="1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Mywebsite.com </a:t>
            </a:r>
          </a:p>
          <a:p>
            <a:pPr algn="ctr"/>
            <a:r>
              <a:rPr lang="en-US" sz="1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folder</a:t>
            </a:r>
            <a:endParaRPr lang="de-DE" sz="1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9" name="Graphic 28" descr="Document outline">
            <a:extLst>
              <a:ext uri="{FF2B5EF4-FFF2-40B4-BE49-F238E27FC236}">
                <a16:creationId xmlns:a16="http://schemas.microsoft.com/office/drawing/2014/main" id="{5FCC2D95-46F0-2098-0DCF-7FA060AAD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43560" y="4379928"/>
            <a:ext cx="1270642" cy="1270642"/>
          </a:xfrm>
          <a:prstGeom prst="rect">
            <a:avLst/>
          </a:prstGeom>
        </p:spPr>
      </p:pic>
      <p:sp>
        <p:nvSpPr>
          <p:cNvPr id="12" name="Rectangle 11">
            <a:extLst>
              <a:ext uri="{FF2B5EF4-FFF2-40B4-BE49-F238E27FC236}">
                <a16:creationId xmlns:a16="http://schemas.microsoft.com/office/drawing/2014/main" id="{8EAB1731-A2D2-E169-3D53-5CBD2763514D}"/>
              </a:ext>
            </a:extLst>
          </p:cNvPr>
          <p:cNvSpPr/>
          <p:nvPr/>
        </p:nvSpPr>
        <p:spPr>
          <a:xfrm>
            <a:off x="10279867" y="5450515"/>
            <a:ext cx="1492716" cy="400110"/>
          </a:xfrm>
          <a:prstGeom prst="rect">
            <a:avLst/>
          </a:prstGeom>
          <a:noFill/>
        </p:spPr>
        <p:txBody>
          <a:bodyPr wrap="none" lIns="91440" tIns="45720" rIns="91440" bIns="45720">
            <a:spAutoFit/>
          </a:bodyPr>
          <a:lstStyle/>
          <a:p>
            <a:pPr algn="ctr"/>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Index.html</a:t>
            </a:r>
          </a:p>
        </p:txBody>
      </p:sp>
      <p:sp>
        <p:nvSpPr>
          <p:cNvPr id="13" name="Arrow: Curved Down 12">
            <a:extLst>
              <a:ext uri="{FF2B5EF4-FFF2-40B4-BE49-F238E27FC236}">
                <a16:creationId xmlns:a16="http://schemas.microsoft.com/office/drawing/2014/main" id="{AC7FDD51-8F97-9351-A6FC-19697A6DE947}"/>
              </a:ext>
            </a:extLst>
          </p:cNvPr>
          <p:cNvSpPr/>
          <p:nvPr/>
        </p:nvSpPr>
        <p:spPr>
          <a:xfrm>
            <a:off x="9936670" y="3129719"/>
            <a:ext cx="706946" cy="26392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01996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0" presetClass="path" presetSubtype="0" accel="50000" decel="50000" fill="hold" nodeType="clickEffect">
                                  <p:stCondLst>
                                    <p:cond delay="0"/>
                                  </p:stCondLst>
                                  <p:childTnLst>
                                    <p:animMotion origin="layout" path="M 2.29167E-6 0 L -0.38255 0 C -0.55391 0 -0.76485 -0.05556 -0.76485 -0.10046 L -0.76485 -0.20023 " pathEditMode="relative" rAng="0" ptsTypes="AAAA">
                                      <p:cBhvr>
                                        <p:cTn id="34" dur="2000" fill="hold"/>
                                        <p:tgtEl>
                                          <p:spTgt spid="29"/>
                                        </p:tgtEl>
                                        <p:attrNameLst>
                                          <p:attrName>ppt_x</p:attrName>
                                          <p:attrName>ppt_y</p:attrName>
                                        </p:attrNameLst>
                                      </p:cBhvr>
                                      <p:rCtr x="-38242" y="-10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11" grpId="0"/>
      <p:bldP spid="12"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E93D-CE02-F572-DA11-B55A301B0F0F}"/>
              </a:ext>
            </a:extLst>
          </p:cNvPr>
          <p:cNvSpPr>
            <a:spLocks noGrp="1"/>
          </p:cNvSpPr>
          <p:nvPr>
            <p:ph type="title"/>
          </p:nvPr>
        </p:nvSpPr>
        <p:spPr/>
        <p:txBody>
          <a:bodyPr/>
          <a:lstStyle/>
          <a:p>
            <a:r>
              <a:rPr lang="de-DE" dirty="0"/>
              <a:t>Webserver in </a:t>
            </a:r>
            <a:r>
              <a:rPr lang="de-DE" dirty="0" err="1"/>
              <a:t>case</a:t>
            </a:r>
            <a:r>
              <a:rPr lang="de-DE" dirty="0"/>
              <a:t> </a:t>
            </a:r>
            <a:r>
              <a:rPr lang="de-DE" dirty="0" err="1"/>
              <a:t>of</a:t>
            </a:r>
            <a:r>
              <a:rPr lang="de-DE" dirty="0"/>
              <a:t> </a:t>
            </a:r>
            <a:r>
              <a:rPr lang="de-DE" dirty="0" err="1"/>
              <a:t>php</a:t>
            </a:r>
            <a:endParaRPr lang="de-DE" dirty="0"/>
          </a:p>
        </p:txBody>
      </p:sp>
      <p:pic>
        <p:nvPicPr>
          <p:cNvPr id="5" name="Content Placeholder 4" descr="Computer outline">
            <a:extLst>
              <a:ext uri="{FF2B5EF4-FFF2-40B4-BE49-F238E27FC236}">
                <a16:creationId xmlns:a16="http://schemas.microsoft.com/office/drawing/2014/main" id="{542D21E9-A4B2-9741-E792-98ED1EDD92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7910" y="3531214"/>
            <a:ext cx="914400" cy="914400"/>
          </a:xfrm>
        </p:spPr>
      </p:pic>
      <p:pic>
        <p:nvPicPr>
          <p:cNvPr id="9" name="Graphic 8" descr="Syncing cloud with solid fill">
            <a:extLst>
              <a:ext uri="{FF2B5EF4-FFF2-40B4-BE49-F238E27FC236}">
                <a16:creationId xmlns:a16="http://schemas.microsoft.com/office/drawing/2014/main" id="{6E471C20-AB8A-2591-5722-70A979E7C8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7696" y="3216445"/>
            <a:ext cx="1437851" cy="1437851"/>
          </a:xfrm>
          <a:prstGeom prst="rect">
            <a:avLst/>
          </a:prstGeom>
        </p:spPr>
      </p:pic>
      <p:sp>
        <p:nvSpPr>
          <p:cNvPr id="30" name="Rectangle 29">
            <a:extLst>
              <a:ext uri="{FF2B5EF4-FFF2-40B4-BE49-F238E27FC236}">
                <a16:creationId xmlns:a16="http://schemas.microsoft.com/office/drawing/2014/main" id="{34E4BC7A-E4AE-D44C-9757-DEB55E41EBD6}"/>
              </a:ext>
            </a:extLst>
          </p:cNvPr>
          <p:cNvSpPr/>
          <p:nvPr/>
        </p:nvSpPr>
        <p:spPr>
          <a:xfrm>
            <a:off x="6950806" y="4284964"/>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33" name="Rectangle 32">
            <a:extLst>
              <a:ext uri="{FF2B5EF4-FFF2-40B4-BE49-F238E27FC236}">
                <a16:creationId xmlns:a16="http://schemas.microsoft.com/office/drawing/2014/main" id="{40D5D15A-29CE-4181-A124-EC50A3B98334}"/>
              </a:ext>
            </a:extLst>
          </p:cNvPr>
          <p:cNvSpPr/>
          <p:nvPr/>
        </p:nvSpPr>
        <p:spPr>
          <a:xfrm>
            <a:off x="151075" y="2847113"/>
            <a:ext cx="1867820" cy="369332"/>
          </a:xfrm>
          <a:prstGeom prst="rect">
            <a:avLst/>
          </a:prstGeom>
          <a:noFill/>
        </p:spPr>
        <p:txBody>
          <a:bodyPr wrap="squar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75.198.65.25</a:t>
            </a:r>
          </a:p>
        </p:txBody>
      </p:sp>
      <p:pic>
        <p:nvPicPr>
          <p:cNvPr id="6" name="Graphic 5" descr="Cmd Terminal with solid fill">
            <a:extLst>
              <a:ext uri="{FF2B5EF4-FFF2-40B4-BE49-F238E27FC236}">
                <a16:creationId xmlns:a16="http://schemas.microsoft.com/office/drawing/2014/main" id="{D13ACF5D-D5BC-4767-8110-660712B48B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273" y="2861235"/>
            <a:ext cx="1691527" cy="1691527"/>
          </a:xfrm>
          <a:prstGeom prst="rect">
            <a:avLst/>
          </a:prstGeom>
        </p:spPr>
      </p:pic>
      <p:sp>
        <p:nvSpPr>
          <p:cNvPr id="4" name="Rectangle 3">
            <a:extLst>
              <a:ext uri="{FF2B5EF4-FFF2-40B4-BE49-F238E27FC236}">
                <a16:creationId xmlns:a16="http://schemas.microsoft.com/office/drawing/2014/main" id="{5B62B0F8-E617-03FC-929B-D07C6F203612}"/>
              </a:ext>
            </a:extLst>
          </p:cNvPr>
          <p:cNvSpPr/>
          <p:nvPr/>
        </p:nvSpPr>
        <p:spPr>
          <a:xfrm>
            <a:off x="4910830" y="3192789"/>
            <a:ext cx="3108960" cy="671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Request   213.16.34.45:</a:t>
            </a:r>
            <a:r>
              <a:rPr lang="en-US"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80</a:t>
            </a:r>
          </a:p>
          <a:p>
            <a:pPr algn="ctr"/>
            <a:r>
              <a:rPr lang="en-US" b="1" dirty="0">
                <a:ln w="9525">
                  <a:solidFill>
                    <a:schemeClr val="bg1"/>
                  </a:solidFill>
                  <a:prstDash val="solid"/>
                </a:ln>
                <a:solidFill>
                  <a:srgbClr val="FF0000"/>
                </a:solidFill>
                <a:effectLst>
                  <a:outerShdw blurRad="12700" dist="38100" dir="2700000" algn="tl" rotWithShape="0">
                    <a:schemeClr val="bg1">
                      <a:lumMod val="50000"/>
                    </a:schemeClr>
                  </a:outerShdw>
                </a:effectLst>
              </a:rPr>
              <a:t>From 75.198.65.25:1895</a:t>
            </a:r>
            <a:endParaRPr lang="de-DE" dirty="0">
              <a:solidFill>
                <a:srgbClr val="FF0000"/>
              </a:solidFill>
            </a:endParaRPr>
          </a:p>
        </p:txBody>
      </p:sp>
      <p:sp>
        <p:nvSpPr>
          <p:cNvPr id="10" name="Arrow: Left-Right 9">
            <a:extLst>
              <a:ext uri="{FF2B5EF4-FFF2-40B4-BE49-F238E27FC236}">
                <a16:creationId xmlns:a16="http://schemas.microsoft.com/office/drawing/2014/main" id="{09E3C2F6-AED4-669A-F5AD-B33806FA9F05}"/>
              </a:ext>
            </a:extLst>
          </p:cNvPr>
          <p:cNvSpPr/>
          <p:nvPr/>
        </p:nvSpPr>
        <p:spPr>
          <a:xfrm>
            <a:off x="5036925" y="3915140"/>
            <a:ext cx="3006248" cy="2700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Arrow: Left-Right 36">
            <a:extLst>
              <a:ext uri="{FF2B5EF4-FFF2-40B4-BE49-F238E27FC236}">
                <a16:creationId xmlns:a16="http://schemas.microsoft.com/office/drawing/2014/main" id="{3B995025-503F-C4E5-AD25-20F4A8DBB016}"/>
              </a:ext>
            </a:extLst>
          </p:cNvPr>
          <p:cNvSpPr/>
          <p:nvPr/>
        </p:nvSpPr>
        <p:spPr>
          <a:xfrm>
            <a:off x="1866116" y="3853406"/>
            <a:ext cx="1587518" cy="2700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9" name="Graphic 38" descr="Blockchain with solid fill">
            <a:extLst>
              <a:ext uri="{FF2B5EF4-FFF2-40B4-BE49-F238E27FC236}">
                <a16:creationId xmlns:a16="http://schemas.microsoft.com/office/drawing/2014/main" id="{7932847D-5522-22F7-6C79-B83CCADC41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99144" y="2861235"/>
            <a:ext cx="914400" cy="914400"/>
          </a:xfrm>
          <a:prstGeom prst="rect">
            <a:avLst/>
          </a:prstGeom>
        </p:spPr>
      </p:pic>
      <p:sp>
        <p:nvSpPr>
          <p:cNvPr id="40" name="Rectangle 39">
            <a:extLst>
              <a:ext uri="{FF2B5EF4-FFF2-40B4-BE49-F238E27FC236}">
                <a16:creationId xmlns:a16="http://schemas.microsoft.com/office/drawing/2014/main" id="{557A6CA5-D1E4-2E4D-D0B4-22B75CF18CB8}"/>
              </a:ext>
            </a:extLst>
          </p:cNvPr>
          <p:cNvSpPr/>
          <p:nvPr/>
        </p:nvSpPr>
        <p:spPr>
          <a:xfrm>
            <a:off x="8045382" y="2679111"/>
            <a:ext cx="2765554" cy="369332"/>
          </a:xfrm>
          <a:prstGeom prst="rect">
            <a:avLst/>
          </a:prstGeom>
          <a:noFill/>
        </p:spPr>
        <p:txBody>
          <a:bodyPr wrap="square" lIns="91440" tIns="45720" rIns="91440" bIns="45720">
            <a:spAutoFit/>
          </a:bodyPr>
          <a:lstStyle/>
          <a:p>
            <a:pPr algn="ctr"/>
            <a:r>
              <a:rPr lang="en-US" dirty="0">
                <a:ln w="0"/>
                <a:solidFill>
                  <a:srgbClr val="FF0000"/>
                </a:solidFill>
                <a:effectLst>
                  <a:outerShdw blurRad="38100" dist="19050" dir="2700000" algn="tl" rotWithShape="0">
                    <a:schemeClr val="dk1">
                      <a:alpha val="40000"/>
                    </a:schemeClr>
                  </a:outerShdw>
                </a:effectLst>
              </a:rPr>
              <a:t>Webserver  Software</a:t>
            </a:r>
            <a:endParaRPr lang="en-US" b="0" cap="none" spc="0" dirty="0">
              <a:ln w="0"/>
              <a:solidFill>
                <a:srgbClr val="FF0000"/>
              </a:solidFill>
              <a:effectLst>
                <a:outerShdw blurRad="38100" dist="19050" dir="2700000" algn="tl" rotWithShape="0">
                  <a:schemeClr val="dk1">
                    <a:alpha val="40000"/>
                  </a:schemeClr>
                </a:outerShdw>
              </a:effectLst>
            </a:endParaRPr>
          </a:p>
        </p:txBody>
      </p:sp>
      <p:sp>
        <p:nvSpPr>
          <p:cNvPr id="42" name="Arrow: Left-Right 41">
            <a:extLst>
              <a:ext uri="{FF2B5EF4-FFF2-40B4-BE49-F238E27FC236}">
                <a16:creationId xmlns:a16="http://schemas.microsoft.com/office/drawing/2014/main" id="{D4A7FECA-7B8A-BFA6-0208-283E4A87AAFF}"/>
              </a:ext>
            </a:extLst>
          </p:cNvPr>
          <p:cNvSpPr/>
          <p:nvPr/>
        </p:nvSpPr>
        <p:spPr>
          <a:xfrm rot="19702747">
            <a:off x="8760631" y="3604674"/>
            <a:ext cx="640191" cy="204649"/>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3" name="Rectangle 2">
            <a:extLst>
              <a:ext uri="{FF2B5EF4-FFF2-40B4-BE49-F238E27FC236}">
                <a16:creationId xmlns:a16="http://schemas.microsoft.com/office/drawing/2014/main" id="{8457FD49-8261-4E85-D5B9-587489780583}"/>
              </a:ext>
            </a:extLst>
          </p:cNvPr>
          <p:cNvSpPr/>
          <p:nvPr/>
        </p:nvSpPr>
        <p:spPr>
          <a:xfrm>
            <a:off x="10141663" y="3488101"/>
            <a:ext cx="1679841" cy="2785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A5558C69-A40B-F45F-9C4D-77FD5C7E3765}"/>
              </a:ext>
            </a:extLst>
          </p:cNvPr>
          <p:cNvSpPr/>
          <p:nvPr/>
        </p:nvSpPr>
        <p:spPr>
          <a:xfrm>
            <a:off x="10091543" y="3488101"/>
            <a:ext cx="1729961" cy="400110"/>
          </a:xfrm>
          <a:prstGeom prst="rect">
            <a:avLst/>
          </a:prstGeom>
          <a:noFill/>
        </p:spPr>
        <p:txBody>
          <a:bodyPr wrap="none" lIns="91440" tIns="45720" rIns="91440" bIns="45720">
            <a:spAutoFit/>
          </a:bodyPr>
          <a:lstStyle/>
          <a:p>
            <a:pPr algn="ctr"/>
            <a:r>
              <a:rPr lang="en-US" sz="2000" dirty="0" err="1">
                <a:ln w="0"/>
                <a:effectLst>
                  <a:outerShdw blurRad="38100" dist="19050" dir="2700000" algn="tl" rotWithShape="0">
                    <a:schemeClr val="dk1">
                      <a:alpha val="40000"/>
                    </a:schemeClr>
                  </a:outerShdw>
                </a:effectLst>
              </a:rPr>
              <a:t>h</a:t>
            </a:r>
            <a:r>
              <a:rPr lang="en-US" sz="2000" b="0" cap="none" spc="0" dirty="0" err="1">
                <a:ln w="0"/>
                <a:solidFill>
                  <a:schemeClr val="tx1"/>
                </a:solidFill>
                <a:effectLst>
                  <a:outerShdw blurRad="38100" dist="19050" dir="2700000" algn="tl" rotWithShape="0">
                    <a:schemeClr val="dk1">
                      <a:alpha val="40000"/>
                    </a:schemeClr>
                  </a:outerShdw>
                </a:effectLst>
              </a:rPr>
              <a:t>tdoc</a:t>
            </a:r>
            <a:r>
              <a:rPr lang="en-US" sz="2000" b="0" cap="none" spc="0" dirty="0">
                <a:ln w="0"/>
                <a:solidFill>
                  <a:schemeClr val="tx1"/>
                </a:solidFill>
                <a:effectLst>
                  <a:outerShdw blurRad="38100" dist="19050" dir="2700000" algn="tl" rotWithShape="0">
                    <a:schemeClr val="dk1">
                      <a:alpha val="40000"/>
                    </a:schemeClr>
                  </a:outerShdw>
                </a:effectLst>
              </a:rPr>
              <a:t> folder</a:t>
            </a:r>
          </a:p>
        </p:txBody>
      </p:sp>
      <p:sp>
        <p:nvSpPr>
          <p:cNvPr id="8" name="Rectangle 7">
            <a:extLst>
              <a:ext uri="{FF2B5EF4-FFF2-40B4-BE49-F238E27FC236}">
                <a16:creationId xmlns:a16="http://schemas.microsoft.com/office/drawing/2014/main" id="{D2F068AA-88F2-4A3C-9A6C-928E664DD54F}"/>
              </a:ext>
            </a:extLst>
          </p:cNvPr>
          <p:cNvSpPr/>
          <p:nvPr/>
        </p:nvSpPr>
        <p:spPr>
          <a:xfrm>
            <a:off x="10351008" y="3999638"/>
            <a:ext cx="1316736" cy="1770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10">
            <a:extLst>
              <a:ext uri="{FF2B5EF4-FFF2-40B4-BE49-F238E27FC236}">
                <a16:creationId xmlns:a16="http://schemas.microsoft.com/office/drawing/2014/main" id="{56274AFD-6437-095C-440F-0BEA95D6EDE1}"/>
              </a:ext>
            </a:extLst>
          </p:cNvPr>
          <p:cNvSpPr/>
          <p:nvPr/>
        </p:nvSpPr>
        <p:spPr>
          <a:xfrm>
            <a:off x="10321545" y="4010073"/>
            <a:ext cx="1409360" cy="461665"/>
          </a:xfrm>
          <a:prstGeom prst="rect">
            <a:avLst/>
          </a:prstGeom>
          <a:noFill/>
        </p:spPr>
        <p:txBody>
          <a:bodyPr wrap="none" lIns="91440" tIns="45720" rIns="91440" bIns="45720">
            <a:spAutoFit/>
          </a:bodyPr>
          <a:lstStyle/>
          <a:p>
            <a:pPr algn="ctr"/>
            <a:r>
              <a:rPr lang="en-US" sz="1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Mywebsite.com </a:t>
            </a:r>
          </a:p>
          <a:p>
            <a:pPr algn="ctr"/>
            <a:r>
              <a:rPr lang="en-US" sz="1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folder</a:t>
            </a:r>
            <a:endParaRPr lang="de-DE" sz="1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9" name="Graphic 28" descr="Document outline">
            <a:extLst>
              <a:ext uri="{FF2B5EF4-FFF2-40B4-BE49-F238E27FC236}">
                <a16:creationId xmlns:a16="http://schemas.microsoft.com/office/drawing/2014/main" id="{5FCC2D95-46F0-2098-0DCF-7FA060AAD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43560" y="4379928"/>
            <a:ext cx="1270642" cy="1270642"/>
          </a:xfrm>
          <a:prstGeom prst="rect">
            <a:avLst/>
          </a:prstGeom>
        </p:spPr>
      </p:pic>
      <p:sp>
        <p:nvSpPr>
          <p:cNvPr id="12" name="Rectangle 11">
            <a:extLst>
              <a:ext uri="{FF2B5EF4-FFF2-40B4-BE49-F238E27FC236}">
                <a16:creationId xmlns:a16="http://schemas.microsoft.com/office/drawing/2014/main" id="{8EAB1731-A2D2-E169-3D53-5CBD2763514D}"/>
              </a:ext>
            </a:extLst>
          </p:cNvPr>
          <p:cNvSpPr/>
          <p:nvPr/>
        </p:nvSpPr>
        <p:spPr>
          <a:xfrm>
            <a:off x="10299103" y="5450515"/>
            <a:ext cx="1454245" cy="400110"/>
          </a:xfrm>
          <a:prstGeom prst="rect">
            <a:avLst/>
          </a:prstGeom>
          <a:noFill/>
        </p:spPr>
        <p:txBody>
          <a:bodyPr wrap="none" lIns="91440" tIns="45720" rIns="91440" bIns="45720">
            <a:spAutoFit/>
          </a:bodyPr>
          <a:lstStyle/>
          <a:p>
            <a:pPr algn="ctr"/>
            <a:r>
              <a:rPr lang="en-US" sz="2000" b="1" cap="none" spc="0"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Index.php</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Arrow: Curved Down 12">
            <a:extLst>
              <a:ext uri="{FF2B5EF4-FFF2-40B4-BE49-F238E27FC236}">
                <a16:creationId xmlns:a16="http://schemas.microsoft.com/office/drawing/2014/main" id="{AC7FDD51-8F97-9351-A6FC-19697A6DE947}"/>
              </a:ext>
            </a:extLst>
          </p:cNvPr>
          <p:cNvSpPr/>
          <p:nvPr/>
        </p:nvSpPr>
        <p:spPr>
          <a:xfrm>
            <a:off x="9936670" y="3129719"/>
            <a:ext cx="706946" cy="26392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 name="Scroll: Horizontal 15">
            <a:extLst>
              <a:ext uri="{FF2B5EF4-FFF2-40B4-BE49-F238E27FC236}">
                <a16:creationId xmlns:a16="http://schemas.microsoft.com/office/drawing/2014/main" id="{038AD8C8-9C76-8A8E-0D9F-8889AA8F7AAB}"/>
              </a:ext>
            </a:extLst>
          </p:cNvPr>
          <p:cNvSpPr/>
          <p:nvPr/>
        </p:nvSpPr>
        <p:spPr>
          <a:xfrm>
            <a:off x="6674813" y="5015249"/>
            <a:ext cx="2241452" cy="1045704"/>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Php</a:t>
            </a:r>
            <a:r>
              <a:rPr lang="en-US" dirty="0"/>
              <a:t> Engine</a:t>
            </a:r>
            <a:endParaRPr lang="en-DE" dirty="0"/>
          </a:p>
        </p:txBody>
      </p:sp>
      <p:sp>
        <p:nvSpPr>
          <p:cNvPr id="18" name="Arrow: Left-Right 17">
            <a:extLst>
              <a:ext uri="{FF2B5EF4-FFF2-40B4-BE49-F238E27FC236}">
                <a16:creationId xmlns:a16="http://schemas.microsoft.com/office/drawing/2014/main" id="{5EDB1476-79B1-A0D9-55AB-AC641FF00DCF}"/>
              </a:ext>
            </a:extLst>
          </p:cNvPr>
          <p:cNvSpPr/>
          <p:nvPr/>
        </p:nvSpPr>
        <p:spPr>
          <a:xfrm>
            <a:off x="9009049" y="5198184"/>
            <a:ext cx="1409360" cy="25233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DE"/>
          </a:p>
        </p:txBody>
      </p:sp>
      <p:pic>
        <p:nvPicPr>
          <p:cNvPr id="20" name="Graphic 19" descr="Processor outline">
            <a:extLst>
              <a:ext uri="{FF2B5EF4-FFF2-40B4-BE49-F238E27FC236}">
                <a16:creationId xmlns:a16="http://schemas.microsoft.com/office/drawing/2014/main" id="{94177F2C-5A91-3B89-C5DD-EF2B702BFE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8339" y="5555766"/>
            <a:ext cx="914400" cy="914400"/>
          </a:xfrm>
          <a:prstGeom prst="rect">
            <a:avLst/>
          </a:prstGeom>
        </p:spPr>
      </p:pic>
      <p:sp>
        <p:nvSpPr>
          <p:cNvPr id="21" name="Arrow: Left-Right 20">
            <a:extLst>
              <a:ext uri="{FF2B5EF4-FFF2-40B4-BE49-F238E27FC236}">
                <a16:creationId xmlns:a16="http://schemas.microsoft.com/office/drawing/2014/main" id="{2C330027-AC40-872D-6F65-41D7A81E27A1}"/>
              </a:ext>
            </a:extLst>
          </p:cNvPr>
          <p:cNvSpPr/>
          <p:nvPr/>
        </p:nvSpPr>
        <p:spPr>
          <a:xfrm rot="8131516">
            <a:off x="8178931" y="4275291"/>
            <a:ext cx="1875924" cy="252219"/>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6323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0" presetClass="path" presetSubtype="0" accel="50000" decel="50000" fill="hold" nodeType="clickEffect">
                                  <p:stCondLst>
                                    <p:cond delay="0"/>
                                  </p:stCondLst>
                                  <p:childTnLst>
                                    <p:animMotion origin="layout" path="M 2.29167E-6 0 L -0.38255 0 C -0.55391 0 -0.76485 -0.05556 -0.76485 -0.10046 L -0.76485 -0.20023 " pathEditMode="relative" rAng="0" ptsTypes="AAAA">
                                      <p:cBhvr>
                                        <p:cTn id="34" dur="2000" fill="hold"/>
                                        <p:tgtEl>
                                          <p:spTgt spid="29"/>
                                        </p:tgtEl>
                                        <p:attrNameLst>
                                          <p:attrName>ppt_x</p:attrName>
                                          <p:attrName>ppt_y</p:attrName>
                                        </p:attrNameLst>
                                      </p:cBhvr>
                                      <p:rCtr x="-38242" y="-10023"/>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11" grpId="0"/>
      <p:bldP spid="12" grpId="0"/>
      <p:bldP spid="13" grpId="0" animBg="1"/>
      <p:bldP spid="13" grpId="1" animBg="1"/>
      <p:bldP spid="16"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D73E4-A106-0B4C-C96B-8AE395484F2F}"/>
              </a:ext>
            </a:extLst>
          </p:cNvPr>
          <p:cNvSpPr>
            <a:spLocks noGrp="1"/>
          </p:cNvSpPr>
          <p:nvPr>
            <p:ph type="title"/>
          </p:nvPr>
        </p:nvSpPr>
        <p:spPr>
          <a:xfrm>
            <a:off x="810001" y="447188"/>
            <a:ext cx="3413084" cy="1559412"/>
          </a:xfrm>
        </p:spPr>
        <p:txBody>
          <a:bodyPr>
            <a:normAutofit/>
          </a:bodyPr>
          <a:lstStyle/>
          <a:p>
            <a:r>
              <a:rPr lang="de-DE" sz="3200"/>
              <a:t>Setup Enviroment</a:t>
            </a:r>
          </a:p>
        </p:txBody>
      </p:sp>
      <p:sp>
        <p:nvSpPr>
          <p:cNvPr id="3" name="Content Placeholder 2">
            <a:extLst>
              <a:ext uri="{FF2B5EF4-FFF2-40B4-BE49-F238E27FC236}">
                <a16:creationId xmlns:a16="http://schemas.microsoft.com/office/drawing/2014/main" id="{35ACF82E-71D9-8FFD-978D-F399A7701E80}"/>
              </a:ext>
            </a:extLst>
          </p:cNvPr>
          <p:cNvSpPr>
            <a:spLocks noGrp="1"/>
          </p:cNvSpPr>
          <p:nvPr>
            <p:ph idx="1"/>
          </p:nvPr>
        </p:nvSpPr>
        <p:spPr>
          <a:xfrm>
            <a:off x="818713" y="2413000"/>
            <a:ext cx="3404372" cy="3632200"/>
          </a:xfrm>
        </p:spPr>
        <p:txBody>
          <a:bodyPr>
            <a:normAutofit/>
          </a:bodyPr>
          <a:lstStyle/>
          <a:p>
            <a:r>
              <a:rPr lang="en-US" sz="1600" dirty="0">
                <a:solidFill>
                  <a:srgbClr val="FFFFFF"/>
                </a:solidFill>
              </a:rPr>
              <a:t>Install </a:t>
            </a:r>
            <a:r>
              <a:rPr lang="en-US" sz="1600" dirty="0" err="1">
                <a:solidFill>
                  <a:srgbClr val="FFFFFF"/>
                </a:solidFill>
              </a:rPr>
              <a:t>Xampp</a:t>
            </a:r>
            <a:endParaRPr lang="en-US" sz="1600" dirty="0">
              <a:solidFill>
                <a:srgbClr val="FFFFFF"/>
              </a:solidFill>
            </a:endParaRPr>
          </a:p>
          <a:p>
            <a:pPr lvl="1"/>
            <a:r>
              <a:rPr lang="en-US" dirty="0">
                <a:solidFill>
                  <a:srgbClr val="FFFFFF"/>
                </a:solidFill>
              </a:rPr>
              <a:t>https://www.apachefriends.org/download.html</a:t>
            </a:r>
          </a:p>
          <a:p>
            <a:r>
              <a:rPr lang="en-US" sz="1600" dirty="0">
                <a:solidFill>
                  <a:srgbClr val="FFFFFF"/>
                </a:solidFill>
              </a:rPr>
              <a:t>Install Visual Studio Code</a:t>
            </a:r>
          </a:p>
          <a:p>
            <a:pPr lvl="1"/>
            <a:r>
              <a:rPr lang="en-US" dirty="0">
                <a:solidFill>
                  <a:srgbClr val="FFFFFF"/>
                </a:solidFill>
                <a:hlinkClick r:id="rId2"/>
              </a:rPr>
              <a:t>https://code.visualstudio.com/download</a:t>
            </a:r>
            <a:endParaRPr lang="en-US" dirty="0">
              <a:solidFill>
                <a:srgbClr val="FFFFFF"/>
              </a:solidFill>
            </a:endParaRPr>
          </a:p>
          <a:p>
            <a:r>
              <a:rPr lang="en-US" sz="1600" dirty="0">
                <a:solidFill>
                  <a:srgbClr val="FFFFFF"/>
                </a:solidFill>
              </a:rPr>
              <a:t>Install </a:t>
            </a:r>
            <a:r>
              <a:rPr lang="en-US" sz="1600" dirty="0" err="1">
                <a:solidFill>
                  <a:srgbClr val="FFFFFF"/>
                </a:solidFill>
              </a:rPr>
              <a:t>php</a:t>
            </a:r>
            <a:r>
              <a:rPr lang="en-US" sz="1600" dirty="0">
                <a:solidFill>
                  <a:srgbClr val="FFFFFF"/>
                </a:solidFill>
              </a:rPr>
              <a:t> code extension on vs code</a:t>
            </a:r>
          </a:p>
          <a:p>
            <a:r>
              <a:rPr lang="en-US" sz="1600" dirty="0">
                <a:solidFill>
                  <a:srgbClr val="FFFFFF"/>
                </a:solidFill>
              </a:rPr>
              <a:t>Run </a:t>
            </a:r>
            <a:r>
              <a:rPr lang="en-US" sz="1600" dirty="0" err="1">
                <a:solidFill>
                  <a:srgbClr val="FFFFFF"/>
                </a:solidFill>
              </a:rPr>
              <a:t>Xampp</a:t>
            </a:r>
            <a:r>
              <a:rPr lang="en-US" sz="1600" dirty="0">
                <a:solidFill>
                  <a:srgbClr val="FFFFFF"/>
                </a:solidFill>
              </a:rPr>
              <a:t> and start </a:t>
            </a:r>
            <a:r>
              <a:rPr lang="en-US" sz="1600" dirty="0">
                <a:solidFill>
                  <a:srgbClr val="FF0000"/>
                </a:solidFill>
                <a:highlight>
                  <a:srgbClr val="00FFFF"/>
                </a:highlight>
              </a:rPr>
              <a:t>Apache</a:t>
            </a:r>
            <a:r>
              <a:rPr lang="en-US" sz="1600" dirty="0">
                <a:solidFill>
                  <a:srgbClr val="FFFFFF"/>
                </a:solidFill>
              </a:rPr>
              <a:t> and </a:t>
            </a:r>
            <a:r>
              <a:rPr lang="en-US" sz="1600" dirty="0">
                <a:solidFill>
                  <a:srgbClr val="FF0000"/>
                </a:solidFill>
                <a:highlight>
                  <a:srgbClr val="00FFFF"/>
                </a:highlight>
              </a:rPr>
              <a:t>MySQL</a:t>
            </a:r>
            <a:r>
              <a:rPr lang="en-US" sz="1600" dirty="0">
                <a:solidFill>
                  <a:srgbClr val="FFFFFF"/>
                </a:solidFill>
              </a:rPr>
              <a:t> by click on start</a:t>
            </a:r>
          </a:p>
        </p:txBody>
      </p:sp>
      <p:sp>
        <p:nvSpPr>
          <p:cNvPr id="14"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99373F57-4351-A7D5-57BA-8A77DB41D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706" y="1612150"/>
            <a:ext cx="5638853" cy="3622963"/>
          </a:xfrm>
          <a:prstGeom prst="rect">
            <a:avLst/>
          </a:prstGeom>
        </p:spPr>
      </p:pic>
      <p:sp>
        <p:nvSpPr>
          <p:cNvPr id="6" name="Rectangle 5">
            <a:extLst>
              <a:ext uri="{FF2B5EF4-FFF2-40B4-BE49-F238E27FC236}">
                <a16:creationId xmlns:a16="http://schemas.microsoft.com/office/drawing/2014/main" id="{61F54874-6784-3EA2-A13B-77A1098A9B72}"/>
              </a:ext>
            </a:extLst>
          </p:cNvPr>
          <p:cNvSpPr/>
          <p:nvPr/>
        </p:nvSpPr>
        <p:spPr>
          <a:xfrm>
            <a:off x="8154955" y="2413000"/>
            <a:ext cx="615821" cy="535473"/>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de-DE"/>
          </a:p>
        </p:txBody>
      </p:sp>
    </p:spTree>
    <p:extLst>
      <p:ext uri="{BB962C8B-B14F-4D97-AF65-F5344CB8AC3E}">
        <p14:creationId xmlns:p14="http://schemas.microsoft.com/office/powerpoint/2010/main" val="63215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D73E4-A106-0B4C-C96B-8AE395484F2F}"/>
              </a:ext>
            </a:extLst>
          </p:cNvPr>
          <p:cNvSpPr>
            <a:spLocks noGrp="1"/>
          </p:cNvSpPr>
          <p:nvPr>
            <p:ph type="title"/>
          </p:nvPr>
        </p:nvSpPr>
        <p:spPr>
          <a:xfrm>
            <a:off x="810001" y="447188"/>
            <a:ext cx="3413084" cy="1559412"/>
          </a:xfrm>
        </p:spPr>
        <p:txBody>
          <a:bodyPr>
            <a:normAutofit/>
          </a:bodyPr>
          <a:lstStyle/>
          <a:p>
            <a:r>
              <a:rPr lang="de-DE" sz="3200" dirty="0"/>
              <a:t>Test Apache</a:t>
            </a:r>
          </a:p>
        </p:txBody>
      </p:sp>
      <p:sp>
        <p:nvSpPr>
          <p:cNvPr id="3" name="Content Placeholder 2">
            <a:extLst>
              <a:ext uri="{FF2B5EF4-FFF2-40B4-BE49-F238E27FC236}">
                <a16:creationId xmlns:a16="http://schemas.microsoft.com/office/drawing/2014/main" id="{35ACF82E-71D9-8FFD-978D-F399A7701E80}"/>
              </a:ext>
            </a:extLst>
          </p:cNvPr>
          <p:cNvSpPr>
            <a:spLocks noGrp="1"/>
          </p:cNvSpPr>
          <p:nvPr>
            <p:ph idx="1"/>
          </p:nvPr>
        </p:nvSpPr>
        <p:spPr>
          <a:xfrm>
            <a:off x="736780" y="1366886"/>
            <a:ext cx="3404372" cy="2769757"/>
          </a:xfrm>
        </p:spPr>
        <p:txBody>
          <a:bodyPr>
            <a:normAutofit/>
          </a:bodyPr>
          <a:lstStyle/>
          <a:p>
            <a:r>
              <a:rPr lang="en-US" sz="1600" dirty="0">
                <a:solidFill>
                  <a:srgbClr val="FFFFFF"/>
                </a:solidFill>
              </a:rPr>
              <a:t>Click on Admin and you shall see your browser open localhost address with almost same content . It means you successfully installed Apache</a:t>
            </a:r>
          </a:p>
        </p:txBody>
      </p:sp>
      <p:sp>
        <p:nvSpPr>
          <p:cNvPr id="14"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99373F57-4351-A7D5-57BA-8A77DB41D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02" y="3862766"/>
            <a:ext cx="3687850" cy="2369444"/>
          </a:xfrm>
          <a:prstGeom prst="rect">
            <a:avLst/>
          </a:prstGeom>
        </p:spPr>
      </p:pic>
      <p:sp>
        <p:nvSpPr>
          <p:cNvPr id="4" name="Arrow: Down 3">
            <a:extLst>
              <a:ext uri="{FF2B5EF4-FFF2-40B4-BE49-F238E27FC236}">
                <a16:creationId xmlns:a16="http://schemas.microsoft.com/office/drawing/2014/main" id="{7F7F88D7-2D52-CF9A-B0A7-F11C6463640B}"/>
              </a:ext>
            </a:extLst>
          </p:cNvPr>
          <p:cNvSpPr/>
          <p:nvPr/>
        </p:nvSpPr>
        <p:spPr>
          <a:xfrm>
            <a:off x="2571407" y="4130548"/>
            <a:ext cx="128016" cy="301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descr="Graphical user interface, text, application, email">
            <a:extLst>
              <a:ext uri="{FF2B5EF4-FFF2-40B4-BE49-F238E27FC236}">
                <a16:creationId xmlns:a16="http://schemas.microsoft.com/office/drawing/2014/main" id="{40B3D937-F8DF-9315-5BF1-C77A39AED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2165" y="1109054"/>
            <a:ext cx="6269592" cy="4363206"/>
          </a:xfrm>
          <a:prstGeom prst="rect">
            <a:avLst/>
          </a:prstGeom>
        </p:spPr>
      </p:pic>
    </p:spTree>
    <p:extLst>
      <p:ext uri="{BB962C8B-B14F-4D97-AF65-F5344CB8AC3E}">
        <p14:creationId xmlns:p14="http://schemas.microsoft.com/office/powerpoint/2010/main" val="21779091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D73E4-A106-0B4C-C96B-8AE395484F2F}"/>
              </a:ext>
            </a:extLst>
          </p:cNvPr>
          <p:cNvSpPr>
            <a:spLocks noGrp="1"/>
          </p:cNvSpPr>
          <p:nvPr>
            <p:ph type="title"/>
          </p:nvPr>
        </p:nvSpPr>
        <p:spPr>
          <a:xfrm>
            <a:off x="810001" y="447188"/>
            <a:ext cx="3413084" cy="595228"/>
          </a:xfrm>
        </p:spPr>
        <p:txBody>
          <a:bodyPr>
            <a:normAutofit/>
          </a:bodyPr>
          <a:lstStyle/>
          <a:p>
            <a:r>
              <a:rPr lang="de-DE" sz="3200" dirty="0"/>
              <a:t>Test </a:t>
            </a:r>
            <a:r>
              <a:rPr lang="de-DE" sz="3200" dirty="0" err="1"/>
              <a:t>MariaDB</a:t>
            </a:r>
            <a:endParaRPr lang="de-DE" sz="3200" dirty="0"/>
          </a:p>
        </p:txBody>
      </p:sp>
      <p:sp>
        <p:nvSpPr>
          <p:cNvPr id="3" name="Content Placeholder 2">
            <a:extLst>
              <a:ext uri="{FF2B5EF4-FFF2-40B4-BE49-F238E27FC236}">
                <a16:creationId xmlns:a16="http://schemas.microsoft.com/office/drawing/2014/main" id="{35ACF82E-71D9-8FFD-978D-F399A7701E80}"/>
              </a:ext>
            </a:extLst>
          </p:cNvPr>
          <p:cNvSpPr>
            <a:spLocks noGrp="1"/>
          </p:cNvSpPr>
          <p:nvPr>
            <p:ph idx="1"/>
          </p:nvPr>
        </p:nvSpPr>
        <p:spPr>
          <a:xfrm>
            <a:off x="643464" y="958640"/>
            <a:ext cx="3404372" cy="2769757"/>
          </a:xfrm>
        </p:spPr>
        <p:txBody>
          <a:bodyPr>
            <a:normAutofit/>
          </a:bodyPr>
          <a:lstStyle/>
          <a:p>
            <a:r>
              <a:rPr lang="en-US" sz="1600" dirty="0">
                <a:solidFill>
                  <a:srgbClr val="FFFFFF"/>
                </a:solidFill>
              </a:rPr>
              <a:t>Click on  </a:t>
            </a:r>
            <a:r>
              <a:rPr lang="en-US" sz="1600" dirty="0" err="1">
                <a:solidFill>
                  <a:srgbClr val="FFFFFF"/>
                </a:solidFill>
              </a:rPr>
              <a:t>Mysql</a:t>
            </a:r>
            <a:r>
              <a:rPr lang="en-US" sz="1600" dirty="0">
                <a:solidFill>
                  <a:srgbClr val="FFFFFF"/>
                </a:solidFill>
              </a:rPr>
              <a:t> -&gt; Admin and you shall see your browser open localhost address with almost same content . It means you successfully installed </a:t>
            </a:r>
            <a:r>
              <a:rPr lang="en-US" sz="1600" dirty="0" err="1">
                <a:solidFill>
                  <a:srgbClr val="FFFFFF"/>
                </a:solidFill>
              </a:rPr>
              <a:t>Mysql</a:t>
            </a:r>
            <a:endParaRPr lang="en-US" sz="1600" dirty="0">
              <a:solidFill>
                <a:srgbClr val="FFFFFF"/>
              </a:solidFill>
            </a:endParaRPr>
          </a:p>
        </p:txBody>
      </p:sp>
      <p:sp>
        <p:nvSpPr>
          <p:cNvPr id="14"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99373F57-4351-A7D5-57BA-8A77DB41D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64" y="3285432"/>
            <a:ext cx="4362972" cy="2803210"/>
          </a:xfrm>
          <a:prstGeom prst="rect">
            <a:avLst/>
          </a:prstGeom>
        </p:spPr>
      </p:pic>
      <p:sp>
        <p:nvSpPr>
          <p:cNvPr id="4" name="Arrow: Down 3">
            <a:extLst>
              <a:ext uri="{FF2B5EF4-FFF2-40B4-BE49-F238E27FC236}">
                <a16:creationId xmlns:a16="http://schemas.microsoft.com/office/drawing/2014/main" id="{7F7F88D7-2D52-CF9A-B0A7-F11C6463640B}"/>
              </a:ext>
            </a:extLst>
          </p:cNvPr>
          <p:cNvSpPr/>
          <p:nvPr/>
        </p:nvSpPr>
        <p:spPr>
          <a:xfrm rot="5400000">
            <a:off x="3018630" y="3686140"/>
            <a:ext cx="889321" cy="973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Picture 6" descr="Graphical user interface, text, application, email, website">
            <a:extLst>
              <a:ext uri="{FF2B5EF4-FFF2-40B4-BE49-F238E27FC236}">
                <a16:creationId xmlns:a16="http://schemas.microsoft.com/office/drawing/2014/main" id="{30005536-FCCE-2251-86A9-23887A194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945" y="1676089"/>
            <a:ext cx="6269591" cy="2679956"/>
          </a:xfrm>
          <a:prstGeom prst="rect">
            <a:avLst/>
          </a:prstGeom>
        </p:spPr>
      </p:pic>
      <p:sp>
        <p:nvSpPr>
          <p:cNvPr id="6" name="Rectangle 5">
            <a:extLst>
              <a:ext uri="{FF2B5EF4-FFF2-40B4-BE49-F238E27FC236}">
                <a16:creationId xmlns:a16="http://schemas.microsoft.com/office/drawing/2014/main" id="{14DA5AC6-34BB-7F0F-84DB-639A1DDF688F}"/>
              </a:ext>
            </a:extLst>
          </p:cNvPr>
          <p:cNvSpPr/>
          <p:nvPr/>
        </p:nvSpPr>
        <p:spPr>
          <a:xfrm>
            <a:off x="2596896" y="4078224"/>
            <a:ext cx="379475" cy="1616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Tree>
    <p:extLst>
      <p:ext uri="{BB962C8B-B14F-4D97-AF65-F5344CB8AC3E}">
        <p14:creationId xmlns:p14="http://schemas.microsoft.com/office/powerpoint/2010/main" val="30202160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D73E4-A106-0B4C-C96B-8AE395484F2F}"/>
              </a:ext>
            </a:extLst>
          </p:cNvPr>
          <p:cNvSpPr>
            <a:spLocks noGrp="1"/>
          </p:cNvSpPr>
          <p:nvPr>
            <p:ph type="title"/>
          </p:nvPr>
        </p:nvSpPr>
        <p:spPr>
          <a:xfrm>
            <a:off x="810001" y="447188"/>
            <a:ext cx="3413084" cy="595228"/>
          </a:xfrm>
        </p:spPr>
        <p:txBody>
          <a:bodyPr>
            <a:normAutofit/>
          </a:bodyPr>
          <a:lstStyle/>
          <a:p>
            <a:r>
              <a:rPr lang="de-DE" sz="3200" dirty="0"/>
              <a:t>Open </a:t>
            </a:r>
            <a:r>
              <a:rPr lang="de-DE" sz="3200" dirty="0" err="1"/>
              <a:t>htdocs</a:t>
            </a:r>
            <a:endParaRPr lang="de-DE" sz="3200" dirty="0"/>
          </a:p>
        </p:txBody>
      </p:sp>
      <p:sp>
        <p:nvSpPr>
          <p:cNvPr id="3" name="Content Placeholder 2">
            <a:extLst>
              <a:ext uri="{FF2B5EF4-FFF2-40B4-BE49-F238E27FC236}">
                <a16:creationId xmlns:a16="http://schemas.microsoft.com/office/drawing/2014/main" id="{35ACF82E-71D9-8FFD-978D-F399A7701E80}"/>
              </a:ext>
            </a:extLst>
          </p:cNvPr>
          <p:cNvSpPr>
            <a:spLocks noGrp="1"/>
          </p:cNvSpPr>
          <p:nvPr>
            <p:ph idx="1"/>
          </p:nvPr>
        </p:nvSpPr>
        <p:spPr>
          <a:xfrm>
            <a:off x="643464" y="958640"/>
            <a:ext cx="3404372" cy="2769757"/>
          </a:xfrm>
        </p:spPr>
        <p:txBody>
          <a:bodyPr>
            <a:normAutofit/>
          </a:bodyPr>
          <a:lstStyle/>
          <a:p>
            <a:r>
              <a:rPr lang="en-US" sz="1600" dirty="0">
                <a:solidFill>
                  <a:srgbClr val="FFFFFF"/>
                </a:solidFill>
              </a:rPr>
              <a:t>Click on  Explorer and you can see a folder is opened! This is place that your code can be saved and run by Apache! Folder is </a:t>
            </a:r>
            <a:r>
              <a:rPr lang="en-US" sz="1600" dirty="0" err="1">
                <a:solidFill>
                  <a:srgbClr val="FF0000"/>
                </a:solidFill>
                <a:highlight>
                  <a:srgbClr val="00FFFF"/>
                </a:highlight>
              </a:rPr>
              <a:t>htdocs</a:t>
            </a:r>
            <a:r>
              <a:rPr lang="en-US" sz="1600" dirty="0">
                <a:solidFill>
                  <a:srgbClr val="FFFFFF"/>
                </a:solidFill>
              </a:rPr>
              <a:t>!</a:t>
            </a:r>
          </a:p>
          <a:p>
            <a:r>
              <a:rPr lang="en-US" sz="1600" dirty="0">
                <a:solidFill>
                  <a:srgbClr val="FFFFFF"/>
                </a:solidFill>
              </a:rPr>
              <a:t>Remember the top path. C:/xampp/htdocs</a:t>
            </a:r>
          </a:p>
        </p:txBody>
      </p:sp>
      <p:sp>
        <p:nvSpPr>
          <p:cNvPr id="14"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99373F57-4351-A7D5-57BA-8A77DB41D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64" y="3285432"/>
            <a:ext cx="4362972" cy="2803210"/>
          </a:xfrm>
          <a:prstGeom prst="rect">
            <a:avLst/>
          </a:prstGeom>
        </p:spPr>
      </p:pic>
      <p:sp>
        <p:nvSpPr>
          <p:cNvPr id="4" name="Arrow: Down 3">
            <a:extLst>
              <a:ext uri="{FF2B5EF4-FFF2-40B4-BE49-F238E27FC236}">
                <a16:creationId xmlns:a16="http://schemas.microsoft.com/office/drawing/2014/main" id="{7F7F88D7-2D52-CF9A-B0A7-F11C6463640B}"/>
              </a:ext>
            </a:extLst>
          </p:cNvPr>
          <p:cNvSpPr/>
          <p:nvPr/>
        </p:nvSpPr>
        <p:spPr>
          <a:xfrm rot="14912407">
            <a:off x="3819994" y="4096576"/>
            <a:ext cx="128016" cy="301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descr="Graphical user interface&#10;&#10;Description automatically generated">
            <a:extLst>
              <a:ext uri="{FF2B5EF4-FFF2-40B4-BE49-F238E27FC236}">
                <a16:creationId xmlns:a16="http://schemas.microsoft.com/office/drawing/2014/main" id="{3576D8AE-B64A-5174-3255-81A9637D2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176" y="1232878"/>
            <a:ext cx="6197801" cy="4392243"/>
          </a:xfrm>
          <a:prstGeom prst="rect">
            <a:avLst/>
          </a:prstGeom>
        </p:spPr>
      </p:pic>
    </p:spTree>
    <p:extLst>
      <p:ext uri="{BB962C8B-B14F-4D97-AF65-F5344CB8AC3E}">
        <p14:creationId xmlns:p14="http://schemas.microsoft.com/office/powerpoint/2010/main" val="37142114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D73E4-A106-0B4C-C96B-8AE395484F2F}"/>
              </a:ext>
            </a:extLst>
          </p:cNvPr>
          <p:cNvSpPr>
            <a:spLocks noGrp="1"/>
          </p:cNvSpPr>
          <p:nvPr>
            <p:ph type="title"/>
          </p:nvPr>
        </p:nvSpPr>
        <p:spPr>
          <a:xfrm>
            <a:off x="451514" y="457201"/>
            <a:ext cx="3575737" cy="1332688"/>
          </a:xfrm>
        </p:spPr>
        <p:txBody>
          <a:bodyPr anchor="b">
            <a:normAutofit/>
          </a:bodyPr>
          <a:lstStyle/>
          <a:p>
            <a:pPr algn="ctr"/>
            <a:r>
              <a:rPr lang="de-DE" sz="3200">
                <a:solidFill>
                  <a:srgbClr val="FFFFFF"/>
                </a:solidFill>
              </a:rPr>
              <a:t>Create Project</a:t>
            </a:r>
          </a:p>
        </p:txBody>
      </p:sp>
      <p:sp>
        <p:nvSpPr>
          <p:cNvPr id="3" name="Content Placeholder 2">
            <a:extLst>
              <a:ext uri="{FF2B5EF4-FFF2-40B4-BE49-F238E27FC236}">
                <a16:creationId xmlns:a16="http://schemas.microsoft.com/office/drawing/2014/main" id="{35ACF82E-71D9-8FFD-978D-F399A7701E80}"/>
              </a:ext>
            </a:extLst>
          </p:cNvPr>
          <p:cNvSpPr>
            <a:spLocks noGrp="1"/>
          </p:cNvSpPr>
          <p:nvPr>
            <p:ph idx="1"/>
          </p:nvPr>
        </p:nvSpPr>
        <p:spPr>
          <a:xfrm>
            <a:off x="451514" y="2046514"/>
            <a:ext cx="3575737" cy="3994848"/>
          </a:xfrm>
        </p:spPr>
        <p:txBody>
          <a:bodyPr>
            <a:normAutofit/>
          </a:bodyPr>
          <a:lstStyle/>
          <a:p>
            <a:endParaRPr lang="en-US" sz="1600" dirty="0">
              <a:solidFill>
                <a:srgbClr val="FFFFFF"/>
              </a:solidFill>
            </a:endParaRPr>
          </a:p>
          <a:p>
            <a:r>
              <a:rPr lang="en-US" sz="1600" dirty="0">
                <a:solidFill>
                  <a:srgbClr val="FFFFFF"/>
                </a:solidFill>
              </a:rPr>
              <a:t>Go inside </a:t>
            </a:r>
            <a:r>
              <a:rPr lang="en-US" sz="1600" dirty="0" err="1">
                <a:solidFill>
                  <a:srgbClr val="FFFFFF"/>
                </a:solidFill>
              </a:rPr>
              <a:t>htdocs</a:t>
            </a:r>
            <a:r>
              <a:rPr lang="en-US" sz="1600" dirty="0">
                <a:solidFill>
                  <a:srgbClr val="FFFFFF"/>
                </a:solidFill>
              </a:rPr>
              <a:t> and </a:t>
            </a:r>
            <a:r>
              <a:rPr lang="en-US" sz="1600" dirty="0">
                <a:solidFill>
                  <a:srgbClr val="FF0000"/>
                </a:solidFill>
                <a:highlight>
                  <a:srgbClr val="00FFFF"/>
                </a:highlight>
              </a:rPr>
              <a:t>create new folder </a:t>
            </a:r>
            <a:r>
              <a:rPr lang="en-US" sz="1600" dirty="0" err="1">
                <a:solidFill>
                  <a:srgbClr val="FF0000"/>
                </a:solidFill>
                <a:highlight>
                  <a:srgbClr val="00FFFF"/>
                </a:highlight>
              </a:rPr>
              <a:t>myproj</a:t>
            </a:r>
            <a:r>
              <a:rPr lang="en-US" sz="1600" dirty="0">
                <a:solidFill>
                  <a:srgbClr val="FF0000"/>
                </a:solidFill>
                <a:highlight>
                  <a:srgbClr val="00FFFF"/>
                </a:highlight>
              </a:rPr>
              <a:t> </a:t>
            </a:r>
            <a:r>
              <a:rPr lang="en-US" sz="1600" dirty="0">
                <a:solidFill>
                  <a:srgbClr val="FFFFFF"/>
                </a:solidFill>
              </a:rPr>
              <a:t>and go inside it.</a:t>
            </a:r>
          </a:p>
          <a:p>
            <a:r>
              <a:rPr lang="en-US" sz="1600" dirty="0">
                <a:solidFill>
                  <a:srgbClr val="FFFFFF"/>
                </a:solidFill>
              </a:rPr>
              <a:t>Create </a:t>
            </a:r>
            <a:r>
              <a:rPr lang="en-US" sz="1600" dirty="0">
                <a:solidFill>
                  <a:srgbClr val="FF0000"/>
                </a:solidFill>
                <a:highlight>
                  <a:srgbClr val="00FFFF"/>
                </a:highlight>
              </a:rPr>
              <a:t>index.html </a:t>
            </a:r>
            <a:r>
              <a:rPr lang="en-US" sz="1600" dirty="0">
                <a:solidFill>
                  <a:srgbClr val="FFFFFF"/>
                </a:solidFill>
              </a:rPr>
              <a:t>file</a:t>
            </a:r>
          </a:p>
          <a:p>
            <a:r>
              <a:rPr lang="en-US" sz="1600" dirty="0">
                <a:solidFill>
                  <a:srgbClr val="FFFFFF"/>
                </a:solidFill>
              </a:rPr>
              <a:t>Open this file with your vs code and write inside simply following text: </a:t>
            </a:r>
          </a:p>
          <a:p>
            <a:r>
              <a:rPr lang="en-US" sz="1600" dirty="0">
                <a:solidFill>
                  <a:srgbClr val="FFFFFF"/>
                </a:solidFill>
              </a:rPr>
              <a:t>Hello World!</a:t>
            </a:r>
          </a:p>
          <a:p>
            <a:r>
              <a:rPr lang="en-US" sz="1600" dirty="0">
                <a:solidFill>
                  <a:srgbClr val="FFFFFF"/>
                </a:solidFill>
              </a:rPr>
              <a:t>Save the file</a:t>
            </a:r>
          </a:p>
          <a:p>
            <a:endParaRPr lang="en-US" sz="1600" dirty="0">
              <a:solidFill>
                <a:srgbClr val="FFFFFF"/>
              </a:solidFill>
            </a:endParaRPr>
          </a:p>
        </p:txBody>
      </p:sp>
      <p:pic>
        <p:nvPicPr>
          <p:cNvPr id="7" name="Picture 6" descr="A screenshot of a computer&#10;&#10;Description automatically generated with medium confidence">
            <a:extLst>
              <a:ext uri="{FF2B5EF4-FFF2-40B4-BE49-F238E27FC236}">
                <a16:creationId xmlns:a16="http://schemas.microsoft.com/office/drawing/2014/main" id="{08C5149D-D0F9-1A2A-59FF-B8DE3E88B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722" y="1383684"/>
            <a:ext cx="7489821" cy="453134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443156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1D73E4-A106-0B4C-C96B-8AE395484F2F}"/>
              </a:ext>
            </a:extLst>
          </p:cNvPr>
          <p:cNvSpPr>
            <a:spLocks noGrp="1"/>
          </p:cNvSpPr>
          <p:nvPr>
            <p:ph type="title"/>
          </p:nvPr>
        </p:nvSpPr>
        <p:spPr>
          <a:xfrm>
            <a:off x="451514" y="457201"/>
            <a:ext cx="3575737" cy="612647"/>
          </a:xfrm>
        </p:spPr>
        <p:txBody>
          <a:bodyPr anchor="b">
            <a:normAutofit/>
          </a:bodyPr>
          <a:lstStyle/>
          <a:p>
            <a:pPr algn="ctr"/>
            <a:r>
              <a:rPr lang="de-DE" sz="3200" dirty="0">
                <a:solidFill>
                  <a:srgbClr val="FFFFFF"/>
                </a:solidFill>
              </a:rPr>
              <a:t>Run </a:t>
            </a:r>
            <a:r>
              <a:rPr lang="de-DE" sz="3200" dirty="0" err="1">
                <a:solidFill>
                  <a:srgbClr val="FFFFFF"/>
                </a:solidFill>
              </a:rPr>
              <a:t>it!</a:t>
            </a:r>
            <a:endParaRPr lang="de-DE" sz="3200" dirty="0">
              <a:solidFill>
                <a:srgbClr val="FFFFFF"/>
              </a:solidFill>
            </a:endParaRPr>
          </a:p>
        </p:txBody>
      </p:sp>
      <p:sp>
        <p:nvSpPr>
          <p:cNvPr id="3" name="Content Placeholder 2">
            <a:extLst>
              <a:ext uri="{FF2B5EF4-FFF2-40B4-BE49-F238E27FC236}">
                <a16:creationId xmlns:a16="http://schemas.microsoft.com/office/drawing/2014/main" id="{35ACF82E-71D9-8FFD-978D-F399A7701E80}"/>
              </a:ext>
            </a:extLst>
          </p:cNvPr>
          <p:cNvSpPr>
            <a:spLocks noGrp="1"/>
          </p:cNvSpPr>
          <p:nvPr>
            <p:ph idx="1"/>
          </p:nvPr>
        </p:nvSpPr>
        <p:spPr>
          <a:xfrm>
            <a:off x="451514" y="1141258"/>
            <a:ext cx="3575737" cy="3994848"/>
          </a:xfrm>
        </p:spPr>
        <p:txBody>
          <a:bodyPr>
            <a:normAutofit/>
          </a:bodyPr>
          <a:lstStyle/>
          <a:p>
            <a:r>
              <a:rPr lang="en-US" sz="1600" dirty="0">
                <a:solidFill>
                  <a:srgbClr val="FFFFFF"/>
                </a:solidFill>
              </a:rPr>
              <a:t>Run </a:t>
            </a:r>
            <a:r>
              <a:rPr lang="en-US" sz="1600" dirty="0" err="1">
                <a:solidFill>
                  <a:srgbClr val="FFFFFF"/>
                </a:solidFill>
              </a:rPr>
              <a:t>Xampp</a:t>
            </a:r>
            <a:r>
              <a:rPr lang="en-US" sz="1600" dirty="0">
                <a:solidFill>
                  <a:srgbClr val="FFFFFF"/>
                </a:solidFill>
              </a:rPr>
              <a:t> and click on Admin button front of Apache</a:t>
            </a:r>
          </a:p>
          <a:p>
            <a:r>
              <a:rPr lang="en-US" sz="1600" dirty="0">
                <a:solidFill>
                  <a:srgbClr val="FFFFFF"/>
                </a:solidFill>
              </a:rPr>
              <a:t>On the opened Browser address type your project folder name after localhost as follows:</a:t>
            </a:r>
          </a:p>
          <a:p>
            <a:r>
              <a:rPr lang="en-US" b="1" dirty="0">
                <a:solidFill>
                  <a:srgbClr val="FF0000"/>
                </a:solidFill>
                <a:highlight>
                  <a:srgbClr val="FFFF00"/>
                </a:highlight>
              </a:rPr>
              <a:t>http://localhost/myproj/</a:t>
            </a:r>
            <a:endParaRPr lang="en-US" sz="1400" dirty="0">
              <a:solidFill>
                <a:srgbClr val="FF0000"/>
              </a:solidFill>
            </a:endParaRPr>
          </a:p>
          <a:p>
            <a:r>
              <a:rPr lang="en-US" sz="1600" dirty="0">
                <a:solidFill>
                  <a:srgbClr val="FFFFFF"/>
                </a:solidFill>
              </a:rPr>
              <a:t>You shall see Hello World!</a:t>
            </a:r>
          </a:p>
        </p:txBody>
      </p:sp>
      <p:pic>
        <p:nvPicPr>
          <p:cNvPr id="5" name="Picture 4" descr="Graphical user interface, application&#10;&#10;Description automatically generated">
            <a:extLst>
              <a:ext uri="{FF2B5EF4-FFF2-40B4-BE49-F238E27FC236}">
                <a16:creationId xmlns:a16="http://schemas.microsoft.com/office/drawing/2014/main" id="{6393EC02-6561-AA5C-A622-2CA32F419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946" y="904875"/>
            <a:ext cx="6118077" cy="4882032"/>
          </a:xfrm>
          <a:prstGeom prst="rect">
            <a:avLst/>
          </a:prstGeom>
        </p:spPr>
      </p:pic>
      <p:sp>
        <p:nvSpPr>
          <p:cNvPr id="6" name="Arrow: Left 5">
            <a:extLst>
              <a:ext uri="{FF2B5EF4-FFF2-40B4-BE49-F238E27FC236}">
                <a16:creationId xmlns:a16="http://schemas.microsoft.com/office/drawing/2014/main" id="{26B61E8C-3DEB-FAE5-F11D-C0D9053A856F}"/>
              </a:ext>
            </a:extLst>
          </p:cNvPr>
          <p:cNvSpPr/>
          <p:nvPr/>
        </p:nvSpPr>
        <p:spPr>
          <a:xfrm rot="20056396">
            <a:off x="8292532" y="3035249"/>
            <a:ext cx="562866" cy="2857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rrow: Left 7">
            <a:extLst>
              <a:ext uri="{FF2B5EF4-FFF2-40B4-BE49-F238E27FC236}">
                <a16:creationId xmlns:a16="http://schemas.microsoft.com/office/drawing/2014/main" id="{B6B232AA-C5A7-A902-9708-B5B81880072A}"/>
              </a:ext>
            </a:extLst>
          </p:cNvPr>
          <p:cNvSpPr/>
          <p:nvPr/>
        </p:nvSpPr>
        <p:spPr>
          <a:xfrm rot="3557789">
            <a:off x="7091620" y="1506628"/>
            <a:ext cx="562866" cy="2857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tangle 3">
            <a:extLst>
              <a:ext uri="{FF2B5EF4-FFF2-40B4-BE49-F238E27FC236}">
                <a16:creationId xmlns:a16="http://schemas.microsoft.com/office/drawing/2014/main" id="{8C52F140-6BFE-AD68-6FA6-CDC6668CE015}"/>
              </a:ext>
            </a:extLst>
          </p:cNvPr>
          <p:cNvSpPr/>
          <p:nvPr/>
        </p:nvSpPr>
        <p:spPr>
          <a:xfrm>
            <a:off x="6318504" y="1225296"/>
            <a:ext cx="960120" cy="23774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de-DE"/>
          </a:p>
        </p:txBody>
      </p:sp>
      <p:sp>
        <p:nvSpPr>
          <p:cNvPr id="7" name="Rectangle 6">
            <a:extLst>
              <a:ext uri="{FF2B5EF4-FFF2-40B4-BE49-F238E27FC236}">
                <a16:creationId xmlns:a16="http://schemas.microsoft.com/office/drawing/2014/main" id="{42EFAC0D-BEA3-598B-D0E6-C279E9C5B777}"/>
              </a:ext>
            </a:extLst>
          </p:cNvPr>
          <p:cNvSpPr/>
          <p:nvPr/>
        </p:nvSpPr>
        <p:spPr>
          <a:xfrm>
            <a:off x="8335473" y="2607485"/>
            <a:ext cx="1263487"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Step 1</a:t>
            </a:r>
          </a:p>
        </p:txBody>
      </p:sp>
      <p:sp>
        <p:nvSpPr>
          <p:cNvPr id="9" name="Rectangle 8">
            <a:extLst>
              <a:ext uri="{FF2B5EF4-FFF2-40B4-BE49-F238E27FC236}">
                <a16:creationId xmlns:a16="http://schemas.microsoft.com/office/drawing/2014/main" id="{70867009-9CEA-A2DE-B99E-1F7E64BB5C96}"/>
              </a:ext>
            </a:extLst>
          </p:cNvPr>
          <p:cNvSpPr/>
          <p:nvPr/>
        </p:nvSpPr>
        <p:spPr>
          <a:xfrm>
            <a:off x="7511240" y="1590365"/>
            <a:ext cx="1263487"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Step 2</a:t>
            </a:r>
          </a:p>
        </p:txBody>
      </p:sp>
      <p:cxnSp>
        <p:nvCxnSpPr>
          <p:cNvPr id="11" name="Straight Arrow Connector 10">
            <a:extLst>
              <a:ext uri="{FF2B5EF4-FFF2-40B4-BE49-F238E27FC236}">
                <a16:creationId xmlns:a16="http://schemas.microsoft.com/office/drawing/2014/main" id="{3EF9076C-CD54-9EF1-A205-DDCB8B209DC4}"/>
              </a:ext>
            </a:extLst>
          </p:cNvPr>
          <p:cNvCxnSpPr>
            <a:cxnSpLocks/>
          </p:cNvCxnSpPr>
          <p:nvPr/>
        </p:nvCxnSpPr>
        <p:spPr>
          <a:xfrm flipV="1">
            <a:off x="3464181" y="1463040"/>
            <a:ext cx="2982339" cy="21488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031CA4AB-DD47-2A7F-A9BC-CB9F58858C61}"/>
              </a:ext>
            </a:extLst>
          </p:cNvPr>
          <p:cNvSpPr/>
          <p:nvPr/>
        </p:nvSpPr>
        <p:spPr>
          <a:xfrm>
            <a:off x="451514" y="5257837"/>
            <a:ext cx="10248318"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cap="none" spc="0" dirty="0">
                <a:ln/>
                <a:solidFill>
                  <a:schemeClr val="accent4"/>
                </a:solidFill>
                <a:effectLst/>
              </a:rPr>
              <a:t>Note: the name of folder you Entered</a:t>
            </a:r>
          </a:p>
          <a:p>
            <a:pPr algn="ctr"/>
            <a:r>
              <a:rPr lang="en-US" sz="4400" b="1" cap="none" spc="0" dirty="0">
                <a:ln/>
                <a:solidFill>
                  <a:schemeClr val="accent4"/>
                </a:solidFill>
                <a:effectLst/>
              </a:rPr>
              <a:t>shall be same here</a:t>
            </a:r>
          </a:p>
        </p:txBody>
      </p:sp>
      <p:sp>
        <p:nvSpPr>
          <p:cNvPr id="14" name="Arrow: Up 13">
            <a:extLst>
              <a:ext uri="{FF2B5EF4-FFF2-40B4-BE49-F238E27FC236}">
                <a16:creationId xmlns:a16="http://schemas.microsoft.com/office/drawing/2014/main" id="{6853B2BA-9415-3503-284F-01BD1B931206}"/>
              </a:ext>
            </a:extLst>
          </p:cNvPr>
          <p:cNvSpPr/>
          <p:nvPr/>
        </p:nvSpPr>
        <p:spPr>
          <a:xfrm>
            <a:off x="3441786" y="3994166"/>
            <a:ext cx="160256" cy="14465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903709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ying glass and question mark">
            <a:extLst>
              <a:ext uri="{FF2B5EF4-FFF2-40B4-BE49-F238E27FC236}">
                <a16:creationId xmlns:a16="http://schemas.microsoft.com/office/drawing/2014/main" id="{6815633B-B0E9-34F9-43C1-753515E09228}"/>
              </a:ext>
            </a:extLst>
          </p:cNvPr>
          <p:cNvPicPr>
            <a:picLocks noChangeAspect="1"/>
          </p:cNvPicPr>
          <p:nvPr/>
        </p:nvPicPr>
        <p:blipFill rotWithShape="1">
          <a:blip r:embed="rId2">
            <a:duotone>
              <a:schemeClr val="accent1">
                <a:shade val="45000"/>
                <a:satMod val="135000"/>
              </a:schemeClr>
              <a:prstClr val="white"/>
            </a:duotone>
          </a:blip>
          <a:srcRect l="26831" r="23182"/>
          <a:stretch/>
        </p:blipFill>
        <p:spPr>
          <a:xfrm>
            <a:off x="6108700" y="-1"/>
            <a:ext cx="6094450" cy="6858001"/>
          </a:xfrm>
          <a:prstGeom prst="rect">
            <a:avLst/>
          </a:prstGeom>
        </p:spPr>
      </p:pic>
      <p:sp>
        <p:nvSpPr>
          <p:cNvPr id="9"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4A5D5-7E95-4C8F-7D46-D8BAB531708E}"/>
              </a:ext>
            </a:extLst>
          </p:cNvPr>
          <p:cNvSpPr>
            <a:spLocks noGrp="1"/>
          </p:cNvSpPr>
          <p:nvPr>
            <p:ph type="title"/>
          </p:nvPr>
        </p:nvSpPr>
        <p:spPr>
          <a:xfrm>
            <a:off x="810000" y="447188"/>
            <a:ext cx="5070100" cy="1559412"/>
          </a:xfrm>
        </p:spPr>
        <p:txBody>
          <a:bodyPr>
            <a:normAutofit/>
          </a:bodyPr>
          <a:lstStyle/>
          <a:p>
            <a:r>
              <a:rPr lang="de-DE" dirty="0"/>
              <a:t>Basics:</a:t>
            </a:r>
          </a:p>
        </p:txBody>
      </p:sp>
      <p:sp>
        <p:nvSpPr>
          <p:cNvPr id="3" name="Content Placeholder 2">
            <a:extLst>
              <a:ext uri="{FF2B5EF4-FFF2-40B4-BE49-F238E27FC236}">
                <a16:creationId xmlns:a16="http://schemas.microsoft.com/office/drawing/2014/main" id="{58BEBF2F-CCF2-2DC5-6FBD-A3B63C60B236}"/>
              </a:ext>
            </a:extLst>
          </p:cNvPr>
          <p:cNvSpPr>
            <a:spLocks noGrp="1"/>
          </p:cNvSpPr>
          <p:nvPr>
            <p:ph idx="1"/>
          </p:nvPr>
        </p:nvSpPr>
        <p:spPr>
          <a:xfrm>
            <a:off x="818712" y="2413000"/>
            <a:ext cx="5055923" cy="3632200"/>
          </a:xfrm>
        </p:spPr>
        <p:txBody>
          <a:bodyPr>
            <a:normAutofit/>
          </a:bodyPr>
          <a:lstStyle/>
          <a:p>
            <a:r>
              <a:rPr lang="de-DE" dirty="0"/>
              <a:t>Is </a:t>
            </a:r>
            <a:r>
              <a:rPr lang="de-DE" dirty="0" err="1"/>
              <a:t>it</a:t>
            </a:r>
            <a:r>
              <a:rPr lang="de-DE" dirty="0"/>
              <a:t> </a:t>
            </a:r>
            <a:r>
              <a:rPr lang="de-DE" dirty="0" err="1"/>
              <a:t>worth</a:t>
            </a:r>
            <a:r>
              <a:rPr lang="de-DE" dirty="0"/>
              <a:t>  to </a:t>
            </a:r>
            <a:r>
              <a:rPr lang="de-DE" dirty="0" err="1"/>
              <a:t>learn</a:t>
            </a:r>
            <a:r>
              <a:rPr lang="de-DE" dirty="0"/>
              <a:t> </a:t>
            </a:r>
            <a:r>
              <a:rPr lang="de-DE" dirty="0" err="1"/>
              <a:t>it</a:t>
            </a:r>
            <a:r>
              <a:rPr lang="de-DE" dirty="0"/>
              <a:t>? </a:t>
            </a:r>
          </a:p>
          <a:p>
            <a:r>
              <a:rPr lang="de-DE" dirty="0"/>
              <a:t>What is PHP: </a:t>
            </a:r>
          </a:p>
        </p:txBody>
      </p:sp>
    </p:spTree>
    <p:extLst>
      <p:ext uri="{BB962C8B-B14F-4D97-AF65-F5344CB8AC3E}">
        <p14:creationId xmlns:p14="http://schemas.microsoft.com/office/powerpoint/2010/main" val="148067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73E4-A106-0B4C-C96B-8AE395484F2F}"/>
              </a:ext>
            </a:extLst>
          </p:cNvPr>
          <p:cNvSpPr>
            <a:spLocks noGrp="1"/>
          </p:cNvSpPr>
          <p:nvPr>
            <p:ph type="title"/>
          </p:nvPr>
        </p:nvSpPr>
        <p:spPr/>
        <p:txBody>
          <a:bodyPr/>
          <a:lstStyle/>
          <a:p>
            <a:r>
              <a:rPr lang="de-DE" dirty="0" err="1"/>
              <a:t>Learn</a:t>
            </a:r>
            <a:r>
              <a:rPr lang="de-DE" dirty="0"/>
              <a:t> </a:t>
            </a:r>
            <a:r>
              <a:rPr lang="de-DE" dirty="0" err="1"/>
              <a:t>php</a:t>
            </a:r>
            <a:r>
              <a:rPr lang="de-DE" dirty="0"/>
              <a:t>? </a:t>
            </a:r>
            <a:r>
              <a:rPr lang="de-DE" dirty="0" err="1"/>
              <a:t>Worth</a:t>
            </a:r>
            <a:r>
              <a:rPr lang="de-DE" dirty="0"/>
              <a:t> </a:t>
            </a:r>
            <a:r>
              <a:rPr lang="de-DE" dirty="0" err="1"/>
              <a:t>it</a:t>
            </a:r>
            <a:r>
              <a:rPr lang="de-DE" dirty="0"/>
              <a:t>?</a:t>
            </a:r>
          </a:p>
        </p:txBody>
      </p:sp>
      <p:sp>
        <p:nvSpPr>
          <p:cNvPr id="3" name="Content Placeholder 2">
            <a:extLst>
              <a:ext uri="{FF2B5EF4-FFF2-40B4-BE49-F238E27FC236}">
                <a16:creationId xmlns:a16="http://schemas.microsoft.com/office/drawing/2014/main" id="{35ACF82E-71D9-8FFD-978D-F399A7701E80}"/>
              </a:ext>
            </a:extLst>
          </p:cNvPr>
          <p:cNvSpPr>
            <a:spLocks noGrp="1"/>
          </p:cNvSpPr>
          <p:nvPr>
            <p:ph idx="1"/>
          </p:nvPr>
        </p:nvSpPr>
        <p:spPr>
          <a:xfrm>
            <a:off x="338328" y="2222287"/>
            <a:ext cx="11034958" cy="4306529"/>
          </a:xfrm>
        </p:spPr>
        <p:txBody>
          <a:bodyPr>
            <a:normAutofit/>
          </a:bodyPr>
          <a:lstStyle/>
          <a:p>
            <a:pPr>
              <a:buFont typeface="+mj-lt"/>
              <a:buAutoNum type="arabicPeriod"/>
            </a:pPr>
            <a:r>
              <a:rPr lang="en-US" dirty="0">
                <a:solidFill>
                  <a:srgbClr val="FF0000"/>
                </a:solidFill>
                <a:highlight>
                  <a:srgbClr val="00FFFF"/>
                </a:highlight>
              </a:rPr>
              <a:t>Wide usage</a:t>
            </a:r>
            <a:r>
              <a:rPr lang="en-US" dirty="0"/>
              <a:t>: PHP is one of the most popular programming languages for web development, and it is used on millions of websites and web applications worldwide. Many big websites such as Facebook, Wikipedia, and WordPress are built with PHP.</a:t>
            </a:r>
          </a:p>
          <a:p>
            <a:pPr>
              <a:buFont typeface="+mj-lt"/>
              <a:buAutoNum type="arabicPeriod"/>
            </a:pPr>
            <a:r>
              <a:rPr lang="en-US" dirty="0">
                <a:solidFill>
                  <a:srgbClr val="FF0000"/>
                </a:solidFill>
                <a:highlight>
                  <a:srgbClr val="00FFFF"/>
                </a:highlight>
              </a:rPr>
              <a:t>Easy to learn</a:t>
            </a:r>
            <a:r>
              <a:rPr lang="en-US" dirty="0"/>
              <a:t>: PHP is a relatively easy language to learn, especially if you already have some programming experience. The syntax is straightforward, and there are plenty of resources available online to help you get started.</a:t>
            </a:r>
          </a:p>
          <a:p>
            <a:pPr>
              <a:buFont typeface="+mj-lt"/>
              <a:buAutoNum type="arabicPeriod"/>
            </a:pPr>
            <a:r>
              <a:rPr lang="en-US" dirty="0">
                <a:solidFill>
                  <a:srgbClr val="FF0000"/>
                </a:solidFill>
                <a:highlight>
                  <a:srgbClr val="00FFFF"/>
                </a:highlight>
              </a:rPr>
              <a:t>Server-side scripting</a:t>
            </a:r>
            <a:r>
              <a:rPr lang="en-US" dirty="0"/>
              <a:t>: PHP is a server-side scripting language, meaning that the code is executed on the server before being sent to the client's browser. This makes it more secure compared to client-side scripting languages such as JavaScript.</a:t>
            </a:r>
          </a:p>
          <a:p>
            <a:pPr>
              <a:buFont typeface="+mj-lt"/>
              <a:buAutoNum type="arabicPeriod"/>
            </a:pPr>
            <a:r>
              <a:rPr lang="en-US" dirty="0">
                <a:solidFill>
                  <a:srgbClr val="FF0000"/>
                </a:solidFill>
                <a:highlight>
                  <a:srgbClr val="00FFFF"/>
                </a:highlight>
              </a:rPr>
              <a:t>Good job prospects</a:t>
            </a:r>
            <a:r>
              <a:rPr lang="en-US" dirty="0"/>
              <a:t>: As PHP is still widely used for web development, there are plenty of job opportunities available for developers who are proficient in PHP.</a:t>
            </a:r>
          </a:p>
          <a:p>
            <a:r>
              <a:rPr lang="en-US" dirty="0"/>
              <a:t>Overall, </a:t>
            </a:r>
            <a:r>
              <a:rPr lang="en-US" dirty="0">
                <a:solidFill>
                  <a:srgbClr val="FF0000"/>
                </a:solidFill>
                <a:highlight>
                  <a:srgbClr val="00FFFF"/>
                </a:highlight>
              </a:rPr>
              <a:t>if you're interested in web development</a:t>
            </a:r>
            <a:r>
              <a:rPr lang="en-US" dirty="0"/>
              <a:t>, learning PHP can be an excellent skill to have in your arsenal, and it can open up many job opportunities for you.</a:t>
            </a:r>
          </a:p>
        </p:txBody>
      </p:sp>
    </p:spTree>
    <p:extLst>
      <p:ext uri="{BB962C8B-B14F-4D97-AF65-F5344CB8AC3E}">
        <p14:creationId xmlns:p14="http://schemas.microsoft.com/office/powerpoint/2010/main" val="47181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73E4-A106-0B4C-C96B-8AE395484F2F}"/>
              </a:ext>
            </a:extLst>
          </p:cNvPr>
          <p:cNvSpPr>
            <a:spLocks noGrp="1"/>
          </p:cNvSpPr>
          <p:nvPr>
            <p:ph type="title"/>
          </p:nvPr>
        </p:nvSpPr>
        <p:spPr/>
        <p:txBody>
          <a:bodyPr/>
          <a:lstStyle/>
          <a:p>
            <a:r>
              <a:rPr lang="de-DE" dirty="0"/>
              <a:t>What is PHP?</a:t>
            </a:r>
          </a:p>
        </p:txBody>
      </p:sp>
      <p:sp>
        <p:nvSpPr>
          <p:cNvPr id="3" name="Content Placeholder 2">
            <a:extLst>
              <a:ext uri="{FF2B5EF4-FFF2-40B4-BE49-F238E27FC236}">
                <a16:creationId xmlns:a16="http://schemas.microsoft.com/office/drawing/2014/main" id="{35ACF82E-71D9-8FFD-978D-F399A7701E80}"/>
              </a:ext>
            </a:extLst>
          </p:cNvPr>
          <p:cNvSpPr>
            <a:spLocks noGrp="1"/>
          </p:cNvSpPr>
          <p:nvPr>
            <p:ph idx="1"/>
          </p:nvPr>
        </p:nvSpPr>
        <p:spPr>
          <a:xfrm>
            <a:off x="338328" y="2222287"/>
            <a:ext cx="11034958" cy="4306529"/>
          </a:xfrm>
        </p:spPr>
        <p:txBody>
          <a:bodyPr>
            <a:normAutofit lnSpcReduction="10000"/>
          </a:bodyPr>
          <a:lstStyle/>
          <a:p>
            <a:r>
              <a:rPr lang="en-US" dirty="0"/>
              <a:t>PHP stands </a:t>
            </a:r>
            <a:r>
              <a:rPr lang="en-US" dirty="0">
                <a:solidFill>
                  <a:srgbClr val="FF0000"/>
                </a:solidFill>
                <a:highlight>
                  <a:srgbClr val="00FFFF"/>
                </a:highlight>
              </a:rPr>
              <a:t>for Hypertext Preprocessor</a:t>
            </a:r>
            <a:r>
              <a:rPr lang="en-US" dirty="0"/>
              <a:t>, and it is a </a:t>
            </a:r>
            <a:r>
              <a:rPr lang="en-US" dirty="0">
                <a:solidFill>
                  <a:srgbClr val="FF0000"/>
                </a:solidFill>
                <a:highlight>
                  <a:srgbClr val="00FFFF"/>
                </a:highlight>
              </a:rPr>
              <a:t>server-side scripting </a:t>
            </a:r>
            <a:r>
              <a:rPr lang="en-US" dirty="0"/>
              <a:t>language used primarily for web development. It is an open-source language that is widely used for creating dynamic web pages and web applications. </a:t>
            </a:r>
            <a:r>
              <a:rPr lang="en-US" dirty="0">
                <a:solidFill>
                  <a:srgbClr val="FF0000"/>
                </a:solidFill>
                <a:highlight>
                  <a:srgbClr val="00FFFF"/>
                </a:highlight>
              </a:rPr>
              <a:t>It run on the server</a:t>
            </a:r>
            <a:r>
              <a:rPr lang="en-US" dirty="0"/>
              <a:t>.</a:t>
            </a:r>
          </a:p>
          <a:p>
            <a:r>
              <a:rPr lang="en-US" dirty="0"/>
              <a:t>PHP  can generate HTML and almost any type of file like PDF, excel , …</a:t>
            </a:r>
          </a:p>
          <a:p>
            <a:r>
              <a:rPr lang="en-US" dirty="0"/>
              <a:t>PHP can manage Server! (you can run any server command programmatically)</a:t>
            </a:r>
          </a:p>
          <a:p>
            <a:r>
              <a:rPr lang="en-US" dirty="0"/>
              <a:t>PHP can generate and send Email, and print documents. Anything your </a:t>
            </a:r>
            <a:r>
              <a:rPr lang="en-US" dirty="0" err="1"/>
              <a:t>linux</a:t>
            </a:r>
            <a:r>
              <a:rPr lang="en-US" dirty="0"/>
              <a:t> server can do, PHP can manage it!</a:t>
            </a:r>
          </a:p>
          <a:p>
            <a:r>
              <a:rPr lang="en-US" dirty="0"/>
              <a:t>PHP can run on all server! Linux, windows, UNIX , Mac Server.</a:t>
            </a:r>
          </a:p>
          <a:p>
            <a:r>
              <a:rPr lang="en-US" dirty="0"/>
              <a:t>PHP is Easy to start but deep enough to take years from you!</a:t>
            </a:r>
          </a:p>
          <a:p>
            <a:r>
              <a:rPr lang="en-US" dirty="0"/>
              <a:t>PHP is free!</a:t>
            </a:r>
          </a:p>
          <a:p>
            <a:r>
              <a:rPr lang="en-US" dirty="0"/>
              <a:t>There is tons of ready-made classes!</a:t>
            </a:r>
          </a:p>
          <a:p>
            <a:r>
              <a:rPr lang="en-US" dirty="0"/>
              <a:t>PHP can AI as well!</a:t>
            </a:r>
          </a:p>
          <a:p>
            <a:endParaRPr lang="en-US" dirty="0"/>
          </a:p>
        </p:txBody>
      </p:sp>
    </p:spTree>
    <p:extLst>
      <p:ext uri="{BB962C8B-B14F-4D97-AF65-F5344CB8AC3E}">
        <p14:creationId xmlns:p14="http://schemas.microsoft.com/office/powerpoint/2010/main" val="75783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73E4-A106-0B4C-C96B-8AE395484F2F}"/>
              </a:ext>
            </a:extLst>
          </p:cNvPr>
          <p:cNvSpPr>
            <a:spLocks noGrp="1"/>
          </p:cNvSpPr>
          <p:nvPr>
            <p:ph type="title"/>
          </p:nvPr>
        </p:nvSpPr>
        <p:spPr/>
        <p:txBody>
          <a:bodyPr/>
          <a:lstStyle/>
          <a:p>
            <a:r>
              <a:rPr lang="de-DE" dirty="0"/>
              <a:t>Setup </a:t>
            </a:r>
            <a:r>
              <a:rPr lang="de-DE" dirty="0" err="1"/>
              <a:t>Enviroment</a:t>
            </a:r>
            <a:endParaRPr lang="de-DE" dirty="0"/>
          </a:p>
        </p:txBody>
      </p:sp>
      <p:sp>
        <p:nvSpPr>
          <p:cNvPr id="3" name="Content Placeholder 2">
            <a:extLst>
              <a:ext uri="{FF2B5EF4-FFF2-40B4-BE49-F238E27FC236}">
                <a16:creationId xmlns:a16="http://schemas.microsoft.com/office/drawing/2014/main" id="{35ACF82E-71D9-8FFD-978D-F399A7701E80}"/>
              </a:ext>
            </a:extLst>
          </p:cNvPr>
          <p:cNvSpPr>
            <a:spLocks noGrp="1"/>
          </p:cNvSpPr>
          <p:nvPr>
            <p:ph idx="1"/>
          </p:nvPr>
        </p:nvSpPr>
        <p:spPr>
          <a:xfrm>
            <a:off x="338328" y="2222287"/>
            <a:ext cx="11034958" cy="4306529"/>
          </a:xfrm>
        </p:spPr>
        <p:txBody>
          <a:bodyPr>
            <a:normAutofit/>
          </a:bodyPr>
          <a:lstStyle/>
          <a:p>
            <a:r>
              <a:rPr lang="en-US" dirty="0"/>
              <a:t>Install </a:t>
            </a:r>
            <a:r>
              <a:rPr lang="en-US" dirty="0" err="1"/>
              <a:t>Xampp</a:t>
            </a:r>
            <a:endParaRPr lang="en-US" dirty="0"/>
          </a:p>
          <a:p>
            <a:pPr lvl="1"/>
            <a:r>
              <a:rPr lang="en-US" dirty="0"/>
              <a:t>https://www.apachefriends.org/download.html</a:t>
            </a:r>
          </a:p>
          <a:p>
            <a:r>
              <a:rPr lang="en-US" dirty="0"/>
              <a:t>Install Visual Studio Code</a:t>
            </a:r>
          </a:p>
          <a:p>
            <a:pPr lvl="1"/>
            <a:r>
              <a:rPr lang="en-US" dirty="0">
                <a:hlinkClick r:id="rId2"/>
              </a:rPr>
              <a:t>https://code.visualstudio.com/download</a:t>
            </a:r>
            <a:endParaRPr lang="en-US" dirty="0"/>
          </a:p>
          <a:p>
            <a:r>
              <a:rPr lang="en-US" dirty="0"/>
              <a:t>Install </a:t>
            </a:r>
            <a:r>
              <a:rPr lang="en-US" dirty="0" err="1"/>
              <a:t>php</a:t>
            </a:r>
            <a:r>
              <a:rPr lang="en-US" dirty="0"/>
              <a:t> code extension on vs code</a:t>
            </a:r>
          </a:p>
        </p:txBody>
      </p:sp>
    </p:spTree>
    <p:extLst>
      <p:ext uri="{BB962C8B-B14F-4D97-AF65-F5344CB8AC3E}">
        <p14:creationId xmlns:p14="http://schemas.microsoft.com/office/powerpoint/2010/main" val="365874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E93D-CE02-F572-DA11-B55A301B0F0F}"/>
              </a:ext>
            </a:extLst>
          </p:cNvPr>
          <p:cNvSpPr>
            <a:spLocks noGrp="1"/>
          </p:cNvSpPr>
          <p:nvPr>
            <p:ph type="title"/>
          </p:nvPr>
        </p:nvSpPr>
        <p:spPr/>
        <p:txBody>
          <a:bodyPr/>
          <a:lstStyle/>
          <a:p>
            <a:r>
              <a:rPr lang="de-DE" dirty="0"/>
              <a:t>What is Web Server </a:t>
            </a:r>
          </a:p>
        </p:txBody>
      </p:sp>
      <p:pic>
        <p:nvPicPr>
          <p:cNvPr id="5" name="Content Placeholder 4" descr="Computer outline">
            <a:extLst>
              <a:ext uri="{FF2B5EF4-FFF2-40B4-BE49-F238E27FC236}">
                <a16:creationId xmlns:a16="http://schemas.microsoft.com/office/drawing/2014/main" id="{542D21E9-A4B2-9741-E792-98ED1EDD92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80448" y="2687669"/>
            <a:ext cx="914400" cy="914400"/>
          </a:xfrm>
        </p:spPr>
      </p:pic>
      <p:pic>
        <p:nvPicPr>
          <p:cNvPr id="7" name="Graphic 6" descr="Wireless router outline">
            <a:extLst>
              <a:ext uri="{FF2B5EF4-FFF2-40B4-BE49-F238E27FC236}">
                <a16:creationId xmlns:a16="http://schemas.microsoft.com/office/drawing/2014/main" id="{47101702-4093-19A7-C0B6-C8512B16E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6280" y="2587752"/>
            <a:ext cx="914400" cy="914400"/>
          </a:xfrm>
          <a:prstGeom prst="rect">
            <a:avLst/>
          </a:prstGeom>
        </p:spPr>
      </p:pic>
      <p:pic>
        <p:nvPicPr>
          <p:cNvPr id="9" name="Graphic 8" descr="Syncing cloud with solid fill">
            <a:extLst>
              <a:ext uri="{FF2B5EF4-FFF2-40B4-BE49-F238E27FC236}">
                <a16:creationId xmlns:a16="http://schemas.microsoft.com/office/drawing/2014/main" id="{6E471C20-AB8A-2591-5722-70A979E7C8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7176" y="2420112"/>
            <a:ext cx="2164080" cy="2164080"/>
          </a:xfrm>
          <a:prstGeom prst="rect">
            <a:avLst/>
          </a:prstGeom>
        </p:spPr>
      </p:pic>
      <p:pic>
        <p:nvPicPr>
          <p:cNvPr id="11" name="Graphic 10" descr="Internet with solid fill">
            <a:extLst>
              <a:ext uri="{FF2B5EF4-FFF2-40B4-BE49-F238E27FC236}">
                <a16:creationId xmlns:a16="http://schemas.microsoft.com/office/drawing/2014/main" id="{D4039CC1-F332-AA4E-B768-E7660703C5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152" y="2454447"/>
            <a:ext cx="914400" cy="914400"/>
          </a:xfrm>
          <a:prstGeom prst="rect">
            <a:avLst/>
          </a:prstGeom>
        </p:spPr>
      </p:pic>
      <p:pic>
        <p:nvPicPr>
          <p:cNvPr id="13" name="Graphic 12" descr="Internet outline">
            <a:extLst>
              <a:ext uri="{FF2B5EF4-FFF2-40B4-BE49-F238E27FC236}">
                <a16:creationId xmlns:a16="http://schemas.microsoft.com/office/drawing/2014/main" id="{C7A07DD1-B612-8E06-2BA2-4E7CEC5A3D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7152" y="3568804"/>
            <a:ext cx="914400" cy="914400"/>
          </a:xfrm>
          <a:prstGeom prst="rect">
            <a:avLst/>
          </a:prstGeom>
        </p:spPr>
      </p:pic>
      <p:pic>
        <p:nvPicPr>
          <p:cNvPr id="15" name="Graphic 14" descr="Laptop with solid fill">
            <a:extLst>
              <a:ext uri="{FF2B5EF4-FFF2-40B4-BE49-F238E27FC236}">
                <a16:creationId xmlns:a16="http://schemas.microsoft.com/office/drawing/2014/main" id="{C3B78E78-CB32-5F57-0222-6A5204B54F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2080" y="5496412"/>
            <a:ext cx="914400" cy="914400"/>
          </a:xfrm>
          <a:prstGeom prst="rect">
            <a:avLst/>
          </a:prstGeom>
        </p:spPr>
      </p:pic>
      <p:sp>
        <p:nvSpPr>
          <p:cNvPr id="16" name="Arrow: Right 15">
            <a:extLst>
              <a:ext uri="{FF2B5EF4-FFF2-40B4-BE49-F238E27FC236}">
                <a16:creationId xmlns:a16="http://schemas.microsoft.com/office/drawing/2014/main" id="{90B64EE0-6F2A-62F6-C21B-8C4E6D6C369F}"/>
              </a:ext>
            </a:extLst>
          </p:cNvPr>
          <p:cNvSpPr/>
          <p:nvPr/>
        </p:nvSpPr>
        <p:spPr>
          <a:xfrm>
            <a:off x="2388984" y="2996587"/>
            <a:ext cx="282309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rrow: Right 16">
            <a:extLst>
              <a:ext uri="{FF2B5EF4-FFF2-40B4-BE49-F238E27FC236}">
                <a16:creationId xmlns:a16="http://schemas.microsoft.com/office/drawing/2014/main" id="{D9EC8D89-021D-F3E9-29B9-C1AEA9C8E520}"/>
              </a:ext>
            </a:extLst>
          </p:cNvPr>
          <p:cNvSpPr/>
          <p:nvPr/>
        </p:nvSpPr>
        <p:spPr>
          <a:xfrm>
            <a:off x="2309088" y="3999061"/>
            <a:ext cx="263781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Arrow: Right 17">
            <a:extLst>
              <a:ext uri="{FF2B5EF4-FFF2-40B4-BE49-F238E27FC236}">
                <a16:creationId xmlns:a16="http://schemas.microsoft.com/office/drawing/2014/main" id="{F7B992DE-CE2B-2760-981F-024818115B06}"/>
              </a:ext>
            </a:extLst>
          </p:cNvPr>
          <p:cNvSpPr/>
          <p:nvPr/>
        </p:nvSpPr>
        <p:spPr>
          <a:xfrm rot="10800000">
            <a:off x="6748272" y="3144868"/>
            <a:ext cx="1664208"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Arrow: Right 18">
            <a:extLst>
              <a:ext uri="{FF2B5EF4-FFF2-40B4-BE49-F238E27FC236}">
                <a16:creationId xmlns:a16="http://schemas.microsoft.com/office/drawing/2014/main" id="{28F798A8-8CDE-F4A9-C48D-F7E5C60A6271}"/>
              </a:ext>
            </a:extLst>
          </p:cNvPr>
          <p:cNvSpPr/>
          <p:nvPr/>
        </p:nvSpPr>
        <p:spPr>
          <a:xfrm rot="10800000">
            <a:off x="9177528" y="3198966"/>
            <a:ext cx="405384" cy="16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rrow: Right 19">
            <a:extLst>
              <a:ext uri="{FF2B5EF4-FFF2-40B4-BE49-F238E27FC236}">
                <a16:creationId xmlns:a16="http://schemas.microsoft.com/office/drawing/2014/main" id="{F69B6473-F143-195B-3577-8980C2405C05}"/>
              </a:ext>
            </a:extLst>
          </p:cNvPr>
          <p:cNvSpPr/>
          <p:nvPr/>
        </p:nvSpPr>
        <p:spPr>
          <a:xfrm rot="16200000" flipV="1">
            <a:off x="4988657" y="4815924"/>
            <a:ext cx="1361245" cy="180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phic 21" descr="Man with solid fill">
            <a:extLst>
              <a:ext uri="{FF2B5EF4-FFF2-40B4-BE49-F238E27FC236}">
                <a16:creationId xmlns:a16="http://schemas.microsoft.com/office/drawing/2014/main" id="{55139EE4-99BD-D0CB-964F-967726CA57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7760" y="2581072"/>
            <a:ext cx="648736" cy="648736"/>
          </a:xfrm>
          <a:prstGeom prst="rect">
            <a:avLst/>
          </a:prstGeom>
        </p:spPr>
      </p:pic>
      <p:pic>
        <p:nvPicPr>
          <p:cNvPr id="24" name="Graphic 23" descr="Woman with solid fill">
            <a:extLst>
              <a:ext uri="{FF2B5EF4-FFF2-40B4-BE49-F238E27FC236}">
                <a16:creationId xmlns:a16="http://schemas.microsoft.com/office/drawing/2014/main" id="{4BBB5671-F7AF-8AA3-3690-0983C328005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8400" y="3798296"/>
            <a:ext cx="607360" cy="607360"/>
          </a:xfrm>
          <a:prstGeom prst="rect">
            <a:avLst/>
          </a:prstGeom>
        </p:spPr>
      </p:pic>
      <p:pic>
        <p:nvPicPr>
          <p:cNvPr id="26" name="Graphic 25" descr="Woman outline">
            <a:extLst>
              <a:ext uri="{FF2B5EF4-FFF2-40B4-BE49-F238E27FC236}">
                <a16:creationId xmlns:a16="http://schemas.microsoft.com/office/drawing/2014/main" id="{3566F3AD-E243-FAD4-596E-5E3BA02441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71340" y="5436597"/>
            <a:ext cx="914400" cy="914400"/>
          </a:xfrm>
          <a:prstGeom prst="rect">
            <a:avLst/>
          </a:prstGeom>
        </p:spPr>
      </p:pic>
      <p:sp>
        <p:nvSpPr>
          <p:cNvPr id="27" name="Rectangle 26">
            <a:extLst>
              <a:ext uri="{FF2B5EF4-FFF2-40B4-BE49-F238E27FC236}">
                <a16:creationId xmlns:a16="http://schemas.microsoft.com/office/drawing/2014/main" id="{A50D8BBA-C9A0-C889-D9F9-1CE42E4CB5A1}"/>
              </a:ext>
            </a:extLst>
          </p:cNvPr>
          <p:cNvSpPr/>
          <p:nvPr/>
        </p:nvSpPr>
        <p:spPr>
          <a:xfrm>
            <a:off x="10287897" y="2068400"/>
            <a:ext cx="1766830"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pic>
        <p:nvPicPr>
          <p:cNvPr id="29" name="Graphic 28" descr="Document outline">
            <a:extLst>
              <a:ext uri="{FF2B5EF4-FFF2-40B4-BE49-F238E27FC236}">
                <a16:creationId xmlns:a16="http://schemas.microsoft.com/office/drawing/2014/main" id="{5FCC2D95-46F0-2098-0DCF-7FA060AADC0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7474" y="2246516"/>
            <a:ext cx="1520868" cy="1520868"/>
          </a:xfrm>
          <a:prstGeom prst="rect">
            <a:avLst/>
          </a:prstGeom>
        </p:spPr>
      </p:pic>
      <p:sp>
        <p:nvSpPr>
          <p:cNvPr id="30" name="Rectangle 29">
            <a:extLst>
              <a:ext uri="{FF2B5EF4-FFF2-40B4-BE49-F238E27FC236}">
                <a16:creationId xmlns:a16="http://schemas.microsoft.com/office/drawing/2014/main" id="{34E4BC7A-E4AE-D44C-9757-DEB55E41EBD6}"/>
              </a:ext>
            </a:extLst>
          </p:cNvPr>
          <p:cNvSpPr/>
          <p:nvPr/>
        </p:nvSpPr>
        <p:spPr>
          <a:xfrm>
            <a:off x="8778598" y="2269179"/>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31" name="Arrow: Down 30">
            <a:extLst>
              <a:ext uri="{FF2B5EF4-FFF2-40B4-BE49-F238E27FC236}">
                <a16:creationId xmlns:a16="http://schemas.microsoft.com/office/drawing/2014/main" id="{244E7C71-9D9D-0720-575F-188187044318}"/>
              </a:ext>
            </a:extLst>
          </p:cNvPr>
          <p:cNvSpPr/>
          <p:nvPr/>
        </p:nvSpPr>
        <p:spPr>
          <a:xfrm>
            <a:off x="10277032" y="2587752"/>
            <a:ext cx="228600" cy="278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tangle 31">
            <a:extLst>
              <a:ext uri="{FF2B5EF4-FFF2-40B4-BE49-F238E27FC236}">
                <a16:creationId xmlns:a16="http://schemas.microsoft.com/office/drawing/2014/main" id="{2DB0F565-549F-19F3-00C4-F8140B6DCF64}"/>
              </a:ext>
            </a:extLst>
          </p:cNvPr>
          <p:cNvSpPr/>
          <p:nvPr/>
        </p:nvSpPr>
        <p:spPr>
          <a:xfrm>
            <a:off x="5257494" y="6254405"/>
            <a:ext cx="1737976"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64.35.17.19</a:t>
            </a:r>
          </a:p>
        </p:txBody>
      </p:sp>
      <p:sp>
        <p:nvSpPr>
          <p:cNvPr id="33" name="Rectangle 32">
            <a:extLst>
              <a:ext uri="{FF2B5EF4-FFF2-40B4-BE49-F238E27FC236}">
                <a16:creationId xmlns:a16="http://schemas.microsoft.com/office/drawing/2014/main" id="{40D5D15A-29CE-4181-A124-EC50A3B98334}"/>
              </a:ext>
            </a:extLst>
          </p:cNvPr>
          <p:cNvSpPr/>
          <p:nvPr/>
        </p:nvSpPr>
        <p:spPr>
          <a:xfrm>
            <a:off x="883478" y="4393242"/>
            <a:ext cx="1867820"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75.198.65.25</a:t>
            </a:r>
          </a:p>
        </p:txBody>
      </p:sp>
      <p:sp>
        <p:nvSpPr>
          <p:cNvPr id="34" name="Rectangle 33">
            <a:extLst>
              <a:ext uri="{FF2B5EF4-FFF2-40B4-BE49-F238E27FC236}">
                <a16:creationId xmlns:a16="http://schemas.microsoft.com/office/drawing/2014/main" id="{02B171B4-9D33-9B70-E5AA-5EB35094F4F9}"/>
              </a:ext>
            </a:extLst>
          </p:cNvPr>
          <p:cNvSpPr/>
          <p:nvPr/>
        </p:nvSpPr>
        <p:spPr>
          <a:xfrm>
            <a:off x="861936" y="3147590"/>
            <a:ext cx="1997663"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248.19.151.78</a:t>
            </a:r>
          </a:p>
        </p:txBody>
      </p:sp>
    </p:spTree>
    <p:extLst>
      <p:ext uri="{BB962C8B-B14F-4D97-AF65-F5344CB8AC3E}">
        <p14:creationId xmlns:p14="http://schemas.microsoft.com/office/powerpoint/2010/main" val="99439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E93D-CE02-F572-DA11-B55A301B0F0F}"/>
              </a:ext>
            </a:extLst>
          </p:cNvPr>
          <p:cNvSpPr>
            <a:spLocks noGrp="1"/>
          </p:cNvSpPr>
          <p:nvPr>
            <p:ph type="title"/>
          </p:nvPr>
        </p:nvSpPr>
        <p:spPr/>
        <p:txBody>
          <a:bodyPr/>
          <a:lstStyle/>
          <a:p>
            <a:r>
              <a:rPr lang="de-DE" dirty="0"/>
              <a:t>What is Web Server </a:t>
            </a:r>
          </a:p>
        </p:txBody>
      </p:sp>
      <p:pic>
        <p:nvPicPr>
          <p:cNvPr id="5" name="Content Placeholder 4" descr="Computer outline">
            <a:extLst>
              <a:ext uri="{FF2B5EF4-FFF2-40B4-BE49-F238E27FC236}">
                <a16:creationId xmlns:a16="http://schemas.microsoft.com/office/drawing/2014/main" id="{542D21E9-A4B2-9741-E792-98ED1EDD92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80448" y="2687669"/>
            <a:ext cx="914400" cy="914400"/>
          </a:xfrm>
        </p:spPr>
      </p:pic>
      <p:pic>
        <p:nvPicPr>
          <p:cNvPr id="7" name="Graphic 6" descr="Wireless router outline">
            <a:extLst>
              <a:ext uri="{FF2B5EF4-FFF2-40B4-BE49-F238E27FC236}">
                <a16:creationId xmlns:a16="http://schemas.microsoft.com/office/drawing/2014/main" id="{47101702-4093-19A7-C0B6-C8512B16E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6280" y="2587752"/>
            <a:ext cx="914400" cy="914400"/>
          </a:xfrm>
          <a:prstGeom prst="rect">
            <a:avLst/>
          </a:prstGeom>
        </p:spPr>
      </p:pic>
      <p:pic>
        <p:nvPicPr>
          <p:cNvPr id="9" name="Graphic 8" descr="Syncing cloud with solid fill">
            <a:extLst>
              <a:ext uri="{FF2B5EF4-FFF2-40B4-BE49-F238E27FC236}">
                <a16:creationId xmlns:a16="http://schemas.microsoft.com/office/drawing/2014/main" id="{6E471C20-AB8A-2591-5722-70A979E7C8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7176" y="2420112"/>
            <a:ext cx="2164080" cy="2164080"/>
          </a:xfrm>
          <a:prstGeom prst="rect">
            <a:avLst/>
          </a:prstGeom>
        </p:spPr>
      </p:pic>
      <p:pic>
        <p:nvPicPr>
          <p:cNvPr id="11" name="Graphic 10" descr="Internet with solid fill">
            <a:extLst>
              <a:ext uri="{FF2B5EF4-FFF2-40B4-BE49-F238E27FC236}">
                <a16:creationId xmlns:a16="http://schemas.microsoft.com/office/drawing/2014/main" id="{D4039CC1-F332-AA4E-B768-E7660703C5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152" y="2454447"/>
            <a:ext cx="914400" cy="914400"/>
          </a:xfrm>
          <a:prstGeom prst="rect">
            <a:avLst/>
          </a:prstGeom>
        </p:spPr>
      </p:pic>
      <p:pic>
        <p:nvPicPr>
          <p:cNvPr id="13" name="Graphic 12" descr="Internet outline">
            <a:extLst>
              <a:ext uri="{FF2B5EF4-FFF2-40B4-BE49-F238E27FC236}">
                <a16:creationId xmlns:a16="http://schemas.microsoft.com/office/drawing/2014/main" id="{C7A07DD1-B612-8E06-2BA2-4E7CEC5A3D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7152" y="3568804"/>
            <a:ext cx="914400" cy="914400"/>
          </a:xfrm>
          <a:prstGeom prst="rect">
            <a:avLst/>
          </a:prstGeom>
        </p:spPr>
      </p:pic>
      <p:pic>
        <p:nvPicPr>
          <p:cNvPr id="15" name="Graphic 14" descr="Laptop with solid fill">
            <a:extLst>
              <a:ext uri="{FF2B5EF4-FFF2-40B4-BE49-F238E27FC236}">
                <a16:creationId xmlns:a16="http://schemas.microsoft.com/office/drawing/2014/main" id="{C3B78E78-CB32-5F57-0222-6A5204B54F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2080" y="5496412"/>
            <a:ext cx="914400" cy="914400"/>
          </a:xfrm>
          <a:prstGeom prst="rect">
            <a:avLst/>
          </a:prstGeom>
        </p:spPr>
      </p:pic>
      <p:sp>
        <p:nvSpPr>
          <p:cNvPr id="16" name="Arrow: Right 15">
            <a:extLst>
              <a:ext uri="{FF2B5EF4-FFF2-40B4-BE49-F238E27FC236}">
                <a16:creationId xmlns:a16="http://schemas.microsoft.com/office/drawing/2014/main" id="{90B64EE0-6F2A-62F6-C21B-8C4E6D6C369F}"/>
              </a:ext>
            </a:extLst>
          </p:cNvPr>
          <p:cNvSpPr/>
          <p:nvPr/>
        </p:nvSpPr>
        <p:spPr>
          <a:xfrm>
            <a:off x="2388984" y="2996587"/>
            <a:ext cx="282309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rrow: Right 16">
            <a:extLst>
              <a:ext uri="{FF2B5EF4-FFF2-40B4-BE49-F238E27FC236}">
                <a16:creationId xmlns:a16="http://schemas.microsoft.com/office/drawing/2014/main" id="{D9EC8D89-021D-F3E9-29B9-C1AEA9C8E520}"/>
              </a:ext>
            </a:extLst>
          </p:cNvPr>
          <p:cNvSpPr/>
          <p:nvPr/>
        </p:nvSpPr>
        <p:spPr>
          <a:xfrm>
            <a:off x="2309088" y="3999061"/>
            <a:ext cx="263781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Arrow: Right 17">
            <a:extLst>
              <a:ext uri="{FF2B5EF4-FFF2-40B4-BE49-F238E27FC236}">
                <a16:creationId xmlns:a16="http://schemas.microsoft.com/office/drawing/2014/main" id="{F7B992DE-CE2B-2760-981F-024818115B06}"/>
              </a:ext>
            </a:extLst>
          </p:cNvPr>
          <p:cNvSpPr/>
          <p:nvPr/>
        </p:nvSpPr>
        <p:spPr>
          <a:xfrm rot="10800000">
            <a:off x="6748272" y="3144868"/>
            <a:ext cx="1664208"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Arrow: Right 18">
            <a:extLst>
              <a:ext uri="{FF2B5EF4-FFF2-40B4-BE49-F238E27FC236}">
                <a16:creationId xmlns:a16="http://schemas.microsoft.com/office/drawing/2014/main" id="{28F798A8-8CDE-F4A9-C48D-F7E5C60A6271}"/>
              </a:ext>
            </a:extLst>
          </p:cNvPr>
          <p:cNvSpPr/>
          <p:nvPr/>
        </p:nvSpPr>
        <p:spPr>
          <a:xfrm rot="10800000">
            <a:off x="9177528" y="3198966"/>
            <a:ext cx="405384" cy="16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rrow: Right 19">
            <a:extLst>
              <a:ext uri="{FF2B5EF4-FFF2-40B4-BE49-F238E27FC236}">
                <a16:creationId xmlns:a16="http://schemas.microsoft.com/office/drawing/2014/main" id="{F69B6473-F143-195B-3577-8980C2405C05}"/>
              </a:ext>
            </a:extLst>
          </p:cNvPr>
          <p:cNvSpPr/>
          <p:nvPr/>
        </p:nvSpPr>
        <p:spPr>
          <a:xfrm rot="16200000" flipV="1">
            <a:off x="4988657" y="4815924"/>
            <a:ext cx="1361245" cy="180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phic 21" descr="Man with solid fill">
            <a:extLst>
              <a:ext uri="{FF2B5EF4-FFF2-40B4-BE49-F238E27FC236}">
                <a16:creationId xmlns:a16="http://schemas.microsoft.com/office/drawing/2014/main" id="{55139EE4-99BD-D0CB-964F-967726CA57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7760" y="2581072"/>
            <a:ext cx="648736" cy="648736"/>
          </a:xfrm>
          <a:prstGeom prst="rect">
            <a:avLst/>
          </a:prstGeom>
        </p:spPr>
      </p:pic>
      <p:pic>
        <p:nvPicPr>
          <p:cNvPr id="24" name="Graphic 23" descr="Woman with solid fill">
            <a:extLst>
              <a:ext uri="{FF2B5EF4-FFF2-40B4-BE49-F238E27FC236}">
                <a16:creationId xmlns:a16="http://schemas.microsoft.com/office/drawing/2014/main" id="{4BBB5671-F7AF-8AA3-3690-0983C328005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8400" y="3798296"/>
            <a:ext cx="607360" cy="607360"/>
          </a:xfrm>
          <a:prstGeom prst="rect">
            <a:avLst/>
          </a:prstGeom>
        </p:spPr>
      </p:pic>
      <p:pic>
        <p:nvPicPr>
          <p:cNvPr id="26" name="Graphic 25" descr="Woman outline">
            <a:extLst>
              <a:ext uri="{FF2B5EF4-FFF2-40B4-BE49-F238E27FC236}">
                <a16:creationId xmlns:a16="http://schemas.microsoft.com/office/drawing/2014/main" id="{3566F3AD-E243-FAD4-596E-5E3BA02441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71340" y="5436597"/>
            <a:ext cx="914400" cy="914400"/>
          </a:xfrm>
          <a:prstGeom prst="rect">
            <a:avLst/>
          </a:prstGeom>
        </p:spPr>
      </p:pic>
      <p:sp>
        <p:nvSpPr>
          <p:cNvPr id="27" name="Rectangle 26">
            <a:extLst>
              <a:ext uri="{FF2B5EF4-FFF2-40B4-BE49-F238E27FC236}">
                <a16:creationId xmlns:a16="http://schemas.microsoft.com/office/drawing/2014/main" id="{A50D8BBA-C9A0-C889-D9F9-1CE42E4CB5A1}"/>
              </a:ext>
            </a:extLst>
          </p:cNvPr>
          <p:cNvSpPr/>
          <p:nvPr/>
        </p:nvSpPr>
        <p:spPr>
          <a:xfrm>
            <a:off x="10287897" y="2068400"/>
            <a:ext cx="1766830"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pic>
        <p:nvPicPr>
          <p:cNvPr id="29" name="Graphic 28" descr="Document outline">
            <a:extLst>
              <a:ext uri="{FF2B5EF4-FFF2-40B4-BE49-F238E27FC236}">
                <a16:creationId xmlns:a16="http://schemas.microsoft.com/office/drawing/2014/main" id="{5FCC2D95-46F0-2098-0DCF-7FA060AADC0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7474" y="2246516"/>
            <a:ext cx="1520868" cy="1520868"/>
          </a:xfrm>
          <a:prstGeom prst="rect">
            <a:avLst/>
          </a:prstGeom>
        </p:spPr>
      </p:pic>
      <p:sp>
        <p:nvSpPr>
          <p:cNvPr id="30" name="Rectangle 29">
            <a:extLst>
              <a:ext uri="{FF2B5EF4-FFF2-40B4-BE49-F238E27FC236}">
                <a16:creationId xmlns:a16="http://schemas.microsoft.com/office/drawing/2014/main" id="{34E4BC7A-E4AE-D44C-9757-DEB55E41EBD6}"/>
              </a:ext>
            </a:extLst>
          </p:cNvPr>
          <p:cNvSpPr/>
          <p:nvPr/>
        </p:nvSpPr>
        <p:spPr>
          <a:xfrm>
            <a:off x="8778598" y="2269179"/>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31" name="Arrow: Down 30">
            <a:extLst>
              <a:ext uri="{FF2B5EF4-FFF2-40B4-BE49-F238E27FC236}">
                <a16:creationId xmlns:a16="http://schemas.microsoft.com/office/drawing/2014/main" id="{244E7C71-9D9D-0720-575F-188187044318}"/>
              </a:ext>
            </a:extLst>
          </p:cNvPr>
          <p:cNvSpPr/>
          <p:nvPr/>
        </p:nvSpPr>
        <p:spPr>
          <a:xfrm>
            <a:off x="10277032" y="2587752"/>
            <a:ext cx="228600" cy="278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tangle 31">
            <a:extLst>
              <a:ext uri="{FF2B5EF4-FFF2-40B4-BE49-F238E27FC236}">
                <a16:creationId xmlns:a16="http://schemas.microsoft.com/office/drawing/2014/main" id="{2DB0F565-549F-19F3-00C4-F8140B6DCF64}"/>
              </a:ext>
            </a:extLst>
          </p:cNvPr>
          <p:cNvSpPr/>
          <p:nvPr/>
        </p:nvSpPr>
        <p:spPr>
          <a:xfrm>
            <a:off x="5257494" y="6254405"/>
            <a:ext cx="1737976"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64.35.17.19</a:t>
            </a:r>
          </a:p>
        </p:txBody>
      </p:sp>
      <p:sp>
        <p:nvSpPr>
          <p:cNvPr id="33" name="Rectangle 32">
            <a:extLst>
              <a:ext uri="{FF2B5EF4-FFF2-40B4-BE49-F238E27FC236}">
                <a16:creationId xmlns:a16="http://schemas.microsoft.com/office/drawing/2014/main" id="{40D5D15A-29CE-4181-A124-EC50A3B98334}"/>
              </a:ext>
            </a:extLst>
          </p:cNvPr>
          <p:cNvSpPr/>
          <p:nvPr/>
        </p:nvSpPr>
        <p:spPr>
          <a:xfrm>
            <a:off x="883478" y="4393242"/>
            <a:ext cx="1867820"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75.198.65.25</a:t>
            </a:r>
          </a:p>
        </p:txBody>
      </p:sp>
      <p:sp>
        <p:nvSpPr>
          <p:cNvPr id="34" name="Rectangle 33">
            <a:extLst>
              <a:ext uri="{FF2B5EF4-FFF2-40B4-BE49-F238E27FC236}">
                <a16:creationId xmlns:a16="http://schemas.microsoft.com/office/drawing/2014/main" id="{02B171B4-9D33-9B70-E5AA-5EB35094F4F9}"/>
              </a:ext>
            </a:extLst>
          </p:cNvPr>
          <p:cNvSpPr/>
          <p:nvPr/>
        </p:nvSpPr>
        <p:spPr>
          <a:xfrm>
            <a:off x="861936" y="3147590"/>
            <a:ext cx="1997663"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248.19.151.78</a:t>
            </a:r>
          </a:p>
        </p:txBody>
      </p:sp>
      <p:sp>
        <p:nvSpPr>
          <p:cNvPr id="3" name="Rectangle 2">
            <a:extLst>
              <a:ext uri="{FF2B5EF4-FFF2-40B4-BE49-F238E27FC236}">
                <a16:creationId xmlns:a16="http://schemas.microsoft.com/office/drawing/2014/main" id="{7A3282BE-ACBE-7643-5A6D-C4DB632D6C58}"/>
              </a:ext>
            </a:extLst>
          </p:cNvPr>
          <p:cNvSpPr/>
          <p:nvPr/>
        </p:nvSpPr>
        <p:spPr>
          <a:xfrm>
            <a:off x="524406" y="4661877"/>
            <a:ext cx="2585964"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www.mywebsite.com</a:t>
            </a:r>
          </a:p>
        </p:txBody>
      </p:sp>
      <p:pic>
        <p:nvPicPr>
          <p:cNvPr id="6" name="Graphic 5" descr="Cmd Terminal with solid fill">
            <a:extLst>
              <a:ext uri="{FF2B5EF4-FFF2-40B4-BE49-F238E27FC236}">
                <a16:creationId xmlns:a16="http://schemas.microsoft.com/office/drawing/2014/main" id="{D13ACF5D-D5BC-4767-8110-660712B48B2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94913" y="4609829"/>
            <a:ext cx="2164080" cy="2164080"/>
          </a:xfrm>
          <a:prstGeom prst="rect">
            <a:avLst/>
          </a:prstGeom>
        </p:spPr>
      </p:pic>
      <p:sp>
        <p:nvSpPr>
          <p:cNvPr id="8" name="Rectangle 7">
            <a:extLst>
              <a:ext uri="{FF2B5EF4-FFF2-40B4-BE49-F238E27FC236}">
                <a16:creationId xmlns:a16="http://schemas.microsoft.com/office/drawing/2014/main" id="{E3C2B4D7-A087-644C-0FAC-8FDB3F54175E}"/>
              </a:ext>
            </a:extLst>
          </p:cNvPr>
          <p:cNvSpPr/>
          <p:nvPr/>
        </p:nvSpPr>
        <p:spPr>
          <a:xfrm>
            <a:off x="2330172" y="3666744"/>
            <a:ext cx="1914542" cy="2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Mywebsite.de</a:t>
            </a:r>
          </a:p>
        </p:txBody>
      </p:sp>
      <p:pic>
        <p:nvPicPr>
          <p:cNvPr id="12" name="Graphic 11" descr="Computer outline">
            <a:extLst>
              <a:ext uri="{FF2B5EF4-FFF2-40B4-BE49-F238E27FC236}">
                <a16:creationId xmlns:a16="http://schemas.microsoft.com/office/drawing/2014/main" id="{3CF861F2-C23F-4A7C-D1FE-0A8BD60EC15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22366" y="4941566"/>
            <a:ext cx="914400" cy="914400"/>
          </a:xfrm>
          <a:prstGeom prst="rect">
            <a:avLst/>
          </a:prstGeom>
        </p:spPr>
      </p:pic>
      <p:sp>
        <p:nvSpPr>
          <p:cNvPr id="14" name="Rectangle 13">
            <a:extLst>
              <a:ext uri="{FF2B5EF4-FFF2-40B4-BE49-F238E27FC236}">
                <a16:creationId xmlns:a16="http://schemas.microsoft.com/office/drawing/2014/main" id="{23C179D1-85CE-CB80-FF69-C61207A4949E}"/>
              </a:ext>
            </a:extLst>
          </p:cNvPr>
          <p:cNvSpPr/>
          <p:nvPr/>
        </p:nvSpPr>
        <p:spPr>
          <a:xfrm>
            <a:off x="7809276" y="5607336"/>
            <a:ext cx="1657826"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DNS SERVER</a:t>
            </a:r>
          </a:p>
        </p:txBody>
      </p:sp>
      <p:sp>
        <p:nvSpPr>
          <p:cNvPr id="21" name="Arrow: Right 20">
            <a:extLst>
              <a:ext uri="{FF2B5EF4-FFF2-40B4-BE49-F238E27FC236}">
                <a16:creationId xmlns:a16="http://schemas.microsoft.com/office/drawing/2014/main" id="{92B5E324-4038-DC25-2AF5-7A16961D9FD6}"/>
              </a:ext>
            </a:extLst>
          </p:cNvPr>
          <p:cNvSpPr/>
          <p:nvPr/>
        </p:nvSpPr>
        <p:spPr>
          <a:xfrm rot="12410072">
            <a:off x="6770556" y="4489940"/>
            <a:ext cx="2077441" cy="188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22">
            <a:extLst>
              <a:ext uri="{FF2B5EF4-FFF2-40B4-BE49-F238E27FC236}">
                <a16:creationId xmlns:a16="http://schemas.microsoft.com/office/drawing/2014/main" id="{54B416F3-F052-5933-7DDF-BA4A76EFD851}"/>
              </a:ext>
            </a:extLst>
          </p:cNvPr>
          <p:cNvSpPr/>
          <p:nvPr/>
        </p:nvSpPr>
        <p:spPr>
          <a:xfrm>
            <a:off x="8125428" y="5853236"/>
            <a:ext cx="1154483"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IP:4.2.2.4</a:t>
            </a:r>
          </a:p>
        </p:txBody>
      </p:sp>
      <p:pic>
        <p:nvPicPr>
          <p:cNvPr id="28" name="Graphic 27" descr="Database outline">
            <a:extLst>
              <a:ext uri="{FF2B5EF4-FFF2-40B4-BE49-F238E27FC236}">
                <a16:creationId xmlns:a16="http://schemas.microsoft.com/office/drawing/2014/main" id="{C081FF37-D917-61EC-917B-DA8997ED092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06519" y="5150136"/>
            <a:ext cx="914400" cy="914400"/>
          </a:xfrm>
          <a:prstGeom prst="rect">
            <a:avLst/>
          </a:prstGeom>
        </p:spPr>
      </p:pic>
      <p:sp>
        <p:nvSpPr>
          <p:cNvPr id="35" name="Rectangle 34">
            <a:extLst>
              <a:ext uri="{FF2B5EF4-FFF2-40B4-BE49-F238E27FC236}">
                <a16:creationId xmlns:a16="http://schemas.microsoft.com/office/drawing/2014/main" id="{21F09942-D2E3-4569-E5DD-403BC492E4C8}"/>
              </a:ext>
            </a:extLst>
          </p:cNvPr>
          <p:cNvSpPr/>
          <p:nvPr/>
        </p:nvSpPr>
        <p:spPr>
          <a:xfrm>
            <a:off x="10274058" y="5254020"/>
            <a:ext cx="1766830"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D0517C92-34AA-5BD5-0725-963057A2A10C}"/>
              </a:ext>
            </a:extLst>
          </p:cNvPr>
          <p:cNvSpPr/>
          <p:nvPr/>
        </p:nvSpPr>
        <p:spPr>
          <a:xfrm>
            <a:off x="10269462" y="5483904"/>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Tree>
    <p:extLst>
      <p:ext uri="{BB962C8B-B14F-4D97-AF65-F5344CB8AC3E}">
        <p14:creationId xmlns:p14="http://schemas.microsoft.com/office/powerpoint/2010/main" val="82988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1.45833E-6 -2.59259E-6 L 0.22513 -2.59259E-6 C 0.32604 -2.59259E-6 0.45039 0.1007 0.45039 0.18264 L 0.45039 0.36528 " pathEditMode="relative" rAng="0" ptsTypes="AAAA">
                                      <p:cBhvr>
                                        <p:cTn id="6" dur="2000" fill="hold"/>
                                        <p:tgtEl>
                                          <p:spTgt spid="8"/>
                                        </p:tgtEl>
                                        <p:attrNameLst>
                                          <p:attrName>ppt_x</p:attrName>
                                          <p:attrName>ppt_y</p:attrName>
                                        </p:attrNameLst>
                                      </p:cBhvr>
                                      <p:rCtr x="22513" y="1826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E93D-CE02-F572-DA11-B55A301B0F0F}"/>
              </a:ext>
            </a:extLst>
          </p:cNvPr>
          <p:cNvSpPr>
            <a:spLocks noGrp="1"/>
          </p:cNvSpPr>
          <p:nvPr>
            <p:ph type="title"/>
          </p:nvPr>
        </p:nvSpPr>
        <p:spPr/>
        <p:txBody>
          <a:bodyPr/>
          <a:lstStyle/>
          <a:p>
            <a:r>
              <a:rPr lang="de-DE" dirty="0"/>
              <a:t>What is Web Server </a:t>
            </a:r>
          </a:p>
        </p:txBody>
      </p:sp>
      <p:pic>
        <p:nvPicPr>
          <p:cNvPr id="5" name="Content Placeholder 4" descr="Computer outline">
            <a:extLst>
              <a:ext uri="{FF2B5EF4-FFF2-40B4-BE49-F238E27FC236}">
                <a16:creationId xmlns:a16="http://schemas.microsoft.com/office/drawing/2014/main" id="{542D21E9-A4B2-9741-E792-98ED1EDD92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80448" y="2687669"/>
            <a:ext cx="914400" cy="914400"/>
          </a:xfrm>
        </p:spPr>
      </p:pic>
      <p:pic>
        <p:nvPicPr>
          <p:cNvPr id="7" name="Graphic 6" descr="Wireless router outline">
            <a:extLst>
              <a:ext uri="{FF2B5EF4-FFF2-40B4-BE49-F238E27FC236}">
                <a16:creationId xmlns:a16="http://schemas.microsoft.com/office/drawing/2014/main" id="{47101702-4093-19A7-C0B6-C8512B16E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6280" y="2587752"/>
            <a:ext cx="914400" cy="914400"/>
          </a:xfrm>
          <a:prstGeom prst="rect">
            <a:avLst/>
          </a:prstGeom>
        </p:spPr>
      </p:pic>
      <p:pic>
        <p:nvPicPr>
          <p:cNvPr id="9" name="Graphic 8" descr="Syncing cloud with solid fill">
            <a:extLst>
              <a:ext uri="{FF2B5EF4-FFF2-40B4-BE49-F238E27FC236}">
                <a16:creationId xmlns:a16="http://schemas.microsoft.com/office/drawing/2014/main" id="{6E471C20-AB8A-2591-5722-70A979E7C8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7176" y="2420112"/>
            <a:ext cx="2164080" cy="2164080"/>
          </a:xfrm>
          <a:prstGeom prst="rect">
            <a:avLst/>
          </a:prstGeom>
        </p:spPr>
      </p:pic>
      <p:pic>
        <p:nvPicPr>
          <p:cNvPr id="11" name="Graphic 10" descr="Internet with solid fill">
            <a:extLst>
              <a:ext uri="{FF2B5EF4-FFF2-40B4-BE49-F238E27FC236}">
                <a16:creationId xmlns:a16="http://schemas.microsoft.com/office/drawing/2014/main" id="{D4039CC1-F332-AA4E-B768-E7660703C5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152" y="2454447"/>
            <a:ext cx="914400" cy="914400"/>
          </a:xfrm>
          <a:prstGeom prst="rect">
            <a:avLst/>
          </a:prstGeom>
        </p:spPr>
      </p:pic>
      <p:pic>
        <p:nvPicPr>
          <p:cNvPr id="13" name="Graphic 12" descr="Internet outline">
            <a:extLst>
              <a:ext uri="{FF2B5EF4-FFF2-40B4-BE49-F238E27FC236}">
                <a16:creationId xmlns:a16="http://schemas.microsoft.com/office/drawing/2014/main" id="{C7A07DD1-B612-8E06-2BA2-4E7CEC5A3D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7152" y="3568804"/>
            <a:ext cx="914400" cy="914400"/>
          </a:xfrm>
          <a:prstGeom prst="rect">
            <a:avLst/>
          </a:prstGeom>
        </p:spPr>
      </p:pic>
      <p:pic>
        <p:nvPicPr>
          <p:cNvPr id="15" name="Graphic 14" descr="Laptop with solid fill">
            <a:extLst>
              <a:ext uri="{FF2B5EF4-FFF2-40B4-BE49-F238E27FC236}">
                <a16:creationId xmlns:a16="http://schemas.microsoft.com/office/drawing/2014/main" id="{C3B78E78-CB32-5F57-0222-6A5204B54F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2080" y="5496412"/>
            <a:ext cx="914400" cy="914400"/>
          </a:xfrm>
          <a:prstGeom prst="rect">
            <a:avLst/>
          </a:prstGeom>
        </p:spPr>
      </p:pic>
      <p:sp>
        <p:nvSpPr>
          <p:cNvPr id="16" name="Arrow: Right 15">
            <a:extLst>
              <a:ext uri="{FF2B5EF4-FFF2-40B4-BE49-F238E27FC236}">
                <a16:creationId xmlns:a16="http://schemas.microsoft.com/office/drawing/2014/main" id="{90B64EE0-6F2A-62F6-C21B-8C4E6D6C369F}"/>
              </a:ext>
            </a:extLst>
          </p:cNvPr>
          <p:cNvSpPr/>
          <p:nvPr/>
        </p:nvSpPr>
        <p:spPr>
          <a:xfrm>
            <a:off x="2388984" y="2996587"/>
            <a:ext cx="282309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rrow: Right 16">
            <a:extLst>
              <a:ext uri="{FF2B5EF4-FFF2-40B4-BE49-F238E27FC236}">
                <a16:creationId xmlns:a16="http://schemas.microsoft.com/office/drawing/2014/main" id="{D9EC8D89-021D-F3E9-29B9-C1AEA9C8E520}"/>
              </a:ext>
            </a:extLst>
          </p:cNvPr>
          <p:cNvSpPr/>
          <p:nvPr/>
        </p:nvSpPr>
        <p:spPr>
          <a:xfrm>
            <a:off x="2309088" y="3999061"/>
            <a:ext cx="263781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Arrow: Right 17">
            <a:extLst>
              <a:ext uri="{FF2B5EF4-FFF2-40B4-BE49-F238E27FC236}">
                <a16:creationId xmlns:a16="http://schemas.microsoft.com/office/drawing/2014/main" id="{F7B992DE-CE2B-2760-981F-024818115B06}"/>
              </a:ext>
            </a:extLst>
          </p:cNvPr>
          <p:cNvSpPr/>
          <p:nvPr/>
        </p:nvSpPr>
        <p:spPr>
          <a:xfrm rot="10800000">
            <a:off x="6748272" y="3144868"/>
            <a:ext cx="1664208"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Arrow: Right 18">
            <a:extLst>
              <a:ext uri="{FF2B5EF4-FFF2-40B4-BE49-F238E27FC236}">
                <a16:creationId xmlns:a16="http://schemas.microsoft.com/office/drawing/2014/main" id="{28F798A8-8CDE-F4A9-C48D-F7E5C60A6271}"/>
              </a:ext>
            </a:extLst>
          </p:cNvPr>
          <p:cNvSpPr/>
          <p:nvPr/>
        </p:nvSpPr>
        <p:spPr>
          <a:xfrm rot="10800000">
            <a:off x="9177528" y="3198966"/>
            <a:ext cx="405384" cy="16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rrow: Right 19">
            <a:extLst>
              <a:ext uri="{FF2B5EF4-FFF2-40B4-BE49-F238E27FC236}">
                <a16:creationId xmlns:a16="http://schemas.microsoft.com/office/drawing/2014/main" id="{F69B6473-F143-195B-3577-8980C2405C05}"/>
              </a:ext>
            </a:extLst>
          </p:cNvPr>
          <p:cNvSpPr/>
          <p:nvPr/>
        </p:nvSpPr>
        <p:spPr>
          <a:xfrm rot="16200000" flipV="1">
            <a:off x="4988657" y="4815924"/>
            <a:ext cx="1361245" cy="180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phic 21" descr="Man with solid fill">
            <a:extLst>
              <a:ext uri="{FF2B5EF4-FFF2-40B4-BE49-F238E27FC236}">
                <a16:creationId xmlns:a16="http://schemas.microsoft.com/office/drawing/2014/main" id="{55139EE4-99BD-D0CB-964F-967726CA57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7760" y="2581072"/>
            <a:ext cx="648736" cy="648736"/>
          </a:xfrm>
          <a:prstGeom prst="rect">
            <a:avLst/>
          </a:prstGeom>
        </p:spPr>
      </p:pic>
      <p:pic>
        <p:nvPicPr>
          <p:cNvPr id="24" name="Graphic 23" descr="Woman with solid fill">
            <a:extLst>
              <a:ext uri="{FF2B5EF4-FFF2-40B4-BE49-F238E27FC236}">
                <a16:creationId xmlns:a16="http://schemas.microsoft.com/office/drawing/2014/main" id="{4BBB5671-F7AF-8AA3-3690-0983C328005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8400" y="3798296"/>
            <a:ext cx="607360" cy="607360"/>
          </a:xfrm>
          <a:prstGeom prst="rect">
            <a:avLst/>
          </a:prstGeom>
        </p:spPr>
      </p:pic>
      <p:pic>
        <p:nvPicPr>
          <p:cNvPr id="26" name="Graphic 25" descr="Woman outline">
            <a:extLst>
              <a:ext uri="{FF2B5EF4-FFF2-40B4-BE49-F238E27FC236}">
                <a16:creationId xmlns:a16="http://schemas.microsoft.com/office/drawing/2014/main" id="{3566F3AD-E243-FAD4-596E-5E3BA02441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71340" y="5436597"/>
            <a:ext cx="914400" cy="914400"/>
          </a:xfrm>
          <a:prstGeom prst="rect">
            <a:avLst/>
          </a:prstGeom>
        </p:spPr>
      </p:pic>
      <p:sp>
        <p:nvSpPr>
          <p:cNvPr id="27" name="Rectangle 26">
            <a:extLst>
              <a:ext uri="{FF2B5EF4-FFF2-40B4-BE49-F238E27FC236}">
                <a16:creationId xmlns:a16="http://schemas.microsoft.com/office/drawing/2014/main" id="{A50D8BBA-C9A0-C889-D9F9-1CE42E4CB5A1}"/>
              </a:ext>
            </a:extLst>
          </p:cNvPr>
          <p:cNvSpPr/>
          <p:nvPr/>
        </p:nvSpPr>
        <p:spPr>
          <a:xfrm>
            <a:off x="10287897" y="2068400"/>
            <a:ext cx="1766830"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pic>
        <p:nvPicPr>
          <p:cNvPr id="29" name="Graphic 28" descr="Document outline">
            <a:extLst>
              <a:ext uri="{FF2B5EF4-FFF2-40B4-BE49-F238E27FC236}">
                <a16:creationId xmlns:a16="http://schemas.microsoft.com/office/drawing/2014/main" id="{5FCC2D95-46F0-2098-0DCF-7FA060AADC0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7474" y="2246516"/>
            <a:ext cx="1520868" cy="1520868"/>
          </a:xfrm>
          <a:prstGeom prst="rect">
            <a:avLst/>
          </a:prstGeom>
        </p:spPr>
      </p:pic>
      <p:sp>
        <p:nvSpPr>
          <p:cNvPr id="30" name="Rectangle 29">
            <a:extLst>
              <a:ext uri="{FF2B5EF4-FFF2-40B4-BE49-F238E27FC236}">
                <a16:creationId xmlns:a16="http://schemas.microsoft.com/office/drawing/2014/main" id="{34E4BC7A-E4AE-D44C-9757-DEB55E41EBD6}"/>
              </a:ext>
            </a:extLst>
          </p:cNvPr>
          <p:cNvSpPr/>
          <p:nvPr/>
        </p:nvSpPr>
        <p:spPr>
          <a:xfrm>
            <a:off x="8778598" y="2269179"/>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31" name="Arrow: Down 30">
            <a:extLst>
              <a:ext uri="{FF2B5EF4-FFF2-40B4-BE49-F238E27FC236}">
                <a16:creationId xmlns:a16="http://schemas.microsoft.com/office/drawing/2014/main" id="{244E7C71-9D9D-0720-575F-188187044318}"/>
              </a:ext>
            </a:extLst>
          </p:cNvPr>
          <p:cNvSpPr/>
          <p:nvPr/>
        </p:nvSpPr>
        <p:spPr>
          <a:xfrm>
            <a:off x="10277032" y="2587752"/>
            <a:ext cx="228600" cy="278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tangle 31">
            <a:extLst>
              <a:ext uri="{FF2B5EF4-FFF2-40B4-BE49-F238E27FC236}">
                <a16:creationId xmlns:a16="http://schemas.microsoft.com/office/drawing/2014/main" id="{2DB0F565-549F-19F3-00C4-F8140B6DCF64}"/>
              </a:ext>
            </a:extLst>
          </p:cNvPr>
          <p:cNvSpPr/>
          <p:nvPr/>
        </p:nvSpPr>
        <p:spPr>
          <a:xfrm>
            <a:off x="5257494" y="6254405"/>
            <a:ext cx="1737976"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64.35.17.19</a:t>
            </a:r>
          </a:p>
        </p:txBody>
      </p:sp>
      <p:sp>
        <p:nvSpPr>
          <p:cNvPr id="33" name="Rectangle 32">
            <a:extLst>
              <a:ext uri="{FF2B5EF4-FFF2-40B4-BE49-F238E27FC236}">
                <a16:creationId xmlns:a16="http://schemas.microsoft.com/office/drawing/2014/main" id="{40D5D15A-29CE-4181-A124-EC50A3B98334}"/>
              </a:ext>
            </a:extLst>
          </p:cNvPr>
          <p:cNvSpPr/>
          <p:nvPr/>
        </p:nvSpPr>
        <p:spPr>
          <a:xfrm>
            <a:off x="883478" y="4393242"/>
            <a:ext cx="1867820"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75.198.65.25</a:t>
            </a:r>
          </a:p>
        </p:txBody>
      </p:sp>
      <p:sp>
        <p:nvSpPr>
          <p:cNvPr id="34" name="Rectangle 33">
            <a:extLst>
              <a:ext uri="{FF2B5EF4-FFF2-40B4-BE49-F238E27FC236}">
                <a16:creationId xmlns:a16="http://schemas.microsoft.com/office/drawing/2014/main" id="{02B171B4-9D33-9B70-E5AA-5EB35094F4F9}"/>
              </a:ext>
            </a:extLst>
          </p:cNvPr>
          <p:cNvSpPr/>
          <p:nvPr/>
        </p:nvSpPr>
        <p:spPr>
          <a:xfrm>
            <a:off x="861936" y="3147590"/>
            <a:ext cx="1997663"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248.19.151.78</a:t>
            </a:r>
          </a:p>
        </p:txBody>
      </p:sp>
      <p:sp>
        <p:nvSpPr>
          <p:cNvPr id="3" name="Rectangle 2">
            <a:extLst>
              <a:ext uri="{FF2B5EF4-FFF2-40B4-BE49-F238E27FC236}">
                <a16:creationId xmlns:a16="http://schemas.microsoft.com/office/drawing/2014/main" id="{7A3282BE-ACBE-7643-5A6D-C4DB632D6C58}"/>
              </a:ext>
            </a:extLst>
          </p:cNvPr>
          <p:cNvSpPr/>
          <p:nvPr/>
        </p:nvSpPr>
        <p:spPr>
          <a:xfrm>
            <a:off x="524406" y="4661877"/>
            <a:ext cx="2585964"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www.mywebsite.com</a:t>
            </a:r>
          </a:p>
        </p:txBody>
      </p:sp>
      <p:pic>
        <p:nvPicPr>
          <p:cNvPr id="6" name="Graphic 5" descr="Cmd Terminal with solid fill">
            <a:extLst>
              <a:ext uri="{FF2B5EF4-FFF2-40B4-BE49-F238E27FC236}">
                <a16:creationId xmlns:a16="http://schemas.microsoft.com/office/drawing/2014/main" id="{D13ACF5D-D5BC-4767-8110-660712B48B2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94913" y="4609829"/>
            <a:ext cx="2164080" cy="2164080"/>
          </a:xfrm>
          <a:prstGeom prst="rect">
            <a:avLst/>
          </a:prstGeom>
        </p:spPr>
      </p:pic>
      <p:sp>
        <p:nvSpPr>
          <p:cNvPr id="8" name="Rectangle 7">
            <a:extLst>
              <a:ext uri="{FF2B5EF4-FFF2-40B4-BE49-F238E27FC236}">
                <a16:creationId xmlns:a16="http://schemas.microsoft.com/office/drawing/2014/main" id="{E3C2B4D7-A087-644C-0FAC-8FDB3F54175E}"/>
              </a:ext>
            </a:extLst>
          </p:cNvPr>
          <p:cNvSpPr/>
          <p:nvPr/>
        </p:nvSpPr>
        <p:spPr>
          <a:xfrm>
            <a:off x="7849177" y="6315203"/>
            <a:ext cx="1914542" cy="2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Mywebsite.de</a:t>
            </a:r>
          </a:p>
        </p:txBody>
      </p:sp>
      <p:pic>
        <p:nvPicPr>
          <p:cNvPr id="12" name="Graphic 11" descr="Computer outline">
            <a:extLst>
              <a:ext uri="{FF2B5EF4-FFF2-40B4-BE49-F238E27FC236}">
                <a16:creationId xmlns:a16="http://schemas.microsoft.com/office/drawing/2014/main" id="{3CF861F2-C23F-4A7C-D1FE-0A8BD60EC15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22366" y="4941566"/>
            <a:ext cx="914400" cy="914400"/>
          </a:xfrm>
          <a:prstGeom prst="rect">
            <a:avLst/>
          </a:prstGeom>
        </p:spPr>
      </p:pic>
      <p:sp>
        <p:nvSpPr>
          <p:cNvPr id="14" name="Rectangle 13">
            <a:extLst>
              <a:ext uri="{FF2B5EF4-FFF2-40B4-BE49-F238E27FC236}">
                <a16:creationId xmlns:a16="http://schemas.microsoft.com/office/drawing/2014/main" id="{23C179D1-85CE-CB80-FF69-C61207A4949E}"/>
              </a:ext>
            </a:extLst>
          </p:cNvPr>
          <p:cNvSpPr/>
          <p:nvPr/>
        </p:nvSpPr>
        <p:spPr>
          <a:xfrm>
            <a:off x="7809276" y="5607336"/>
            <a:ext cx="1657826"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DNS SERVER</a:t>
            </a:r>
          </a:p>
        </p:txBody>
      </p:sp>
      <p:sp>
        <p:nvSpPr>
          <p:cNvPr id="21" name="Arrow: Right 20">
            <a:extLst>
              <a:ext uri="{FF2B5EF4-FFF2-40B4-BE49-F238E27FC236}">
                <a16:creationId xmlns:a16="http://schemas.microsoft.com/office/drawing/2014/main" id="{92B5E324-4038-DC25-2AF5-7A16961D9FD6}"/>
              </a:ext>
            </a:extLst>
          </p:cNvPr>
          <p:cNvSpPr/>
          <p:nvPr/>
        </p:nvSpPr>
        <p:spPr>
          <a:xfrm rot="12410072">
            <a:off x="6770556" y="4489940"/>
            <a:ext cx="2077441" cy="188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22">
            <a:extLst>
              <a:ext uri="{FF2B5EF4-FFF2-40B4-BE49-F238E27FC236}">
                <a16:creationId xmlns:a16="http://schemas.microsoft.com/office/drawing/2014/main" id="{54B416F3-F052-5933-7DDF-BA4A76EFD851}"/>
              </a:ext>
            </a:extLst>
          </p:cNvPr>
          <p:cNvSpPr/>
          <p:nvPr/>
        </p:nvSpPr>
        <p:spPr>
          <a:xfrm>
            <a:off x="8125428" y="5853236"/>
            <a:ext cx="1154483"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IP:4.2.2.4</a:t>
            </a:r>
          </a:p>
        </p:txBody>
      </p:sp>
      <p:pic>
        <p:nvPicPr>
          <p:cNvPr id="28" name="Graphic 27" descr="Database outline">
            <a:extLst>
              <a:ext uri="{FF2B5EF4-FFF2-40B4-BE49-F238E27FC236}">
                <a16:creationId xmlns:a16="http://schemas.microsoft.com/office/drawing/2014/main" id="{C081FF37-D917-61EC-917B-DA8997ED092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06519" y="5150136"/>
            <a:ext cx="914400" cy="914400"/>
          </a:xfrm>
          <a:prstGeom prst="rect">
            <a:avLst/>
          </a:prstGeom>
        </p:spPr>
      </p:pic>
      <p:sp>
        <p:nvSpPr>
          <p:cNvPr id="35" name="Rectangle 34">
            <a:extLst>
              <a:ext uri="{FF2B5EF4-FFF2-40B4-BE49-F238E27FC236}">
                <a16:creationId xmlns:a16="http://schemas.microsoft.com/office/drawing/2014/main" id="{21F09942-D2E3-4569-E5DD-403BC492E4C8}"/>
              </a:ext>
            </a:extLst>
          </p:cNvPr>
          <p:cNvSpPr/>
          <p:nvPr/>
        </p:nvSpPr>
        <p:spPr>
          <a:xfrm>
            <a:off x="10274058" y="5254020"/>
            <a:ext cx="1766830"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D0517C92-34AA-5BD5-0725-963057A2A10C}"/>
              </a:ext>
            </a:extLst>
          </p:cNvPr>
          <p:cNvSpPr/>
          <p:nvPr/>
        </p:nvSpPr>
        <p:spPr>
          <a:xfrm>
            <a:off x="10269462" y="5483904"/>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4" name="Rectangle 3">
            <a:extLst>
              <a:ext uri="{FF2B5EF4-FFF2-40B4-BE49-F238E27FC236}">
                <a16:creationId xmlns:a16="http://schemas.microsoft.com/office/drawing/2014/main" id="{5B62B0F8-E617-03FC-929B-D07C6F203612}"/>
              </a:ext>
            </a:extLst>
          </p:cNvPr>
          <p:cNvSpPr/>
          <p:nvPr/>
        </p:nvSpPr>
        <p:spPr>
          <a:xfrm>
            <a:off x="7652450" y="4794796"/>
            <a:ext cx="1914542" cy="2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213.16.34.45</a:t>
            </a:r>
            <a:endParaRPr lang="de-DE" dirty="0"/>
          </a:p>
        </p:txBody>
      </p:sp>
    </p:spTree>
    <p:extLst>
      <p:ext uri="{BB962C8B-B14F-4D97-AF65-F5344CB8AC3E}">
        <p14:creationId xmlns:p14="http://schemas.microsoft.com/office/powerpoint/2010/main" val="100550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2.08333E-7 -4.44444E-6 L -0.27539 -4.44444E-6 C -0.3987 -4.44444E-6 -0.55065 -0.04838 -0.55065 -0.08773 L -0.55065 -0.17523 " pathEditMode="relative" rAng="0" ptsTypes="AAAA">
                                      <p:cBhvr>
                                        <p:cTn id="6" dur="2000" fill="hold"/>
                                        <p:tgtEl>
                                          <p:spTgt spid="4"/>
                                        </p:tgtEl>
                                        <p:attrNameLst>
                                          <p:attrName>ppt_x</p:attrName>
                                          <p:attrName>ppt_y</p:attrName>
                                        </p:attrNameLst>
                                      </p:cBhvr>
                                      <p:rCtr x="-27539" y="-8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E93D-CE02-F572-DA11-B55A301B0F0F}"/>
              </a:ext>
            </a:extLst>
          </p:cNvPr>
          <p:cNvSpPr>
            <a:spLocks noGrp="1"/>
          </p:cNvSpPr>
          <p:nvPr>
            <p:ph type="title"/>
          </p:nvPr>
        </p:nvSpPr>
        <p:spPr/>
        <p:txBody>
          <a:bodyPr/>
          <a:lstStyle/>
          <a:p>
            <a:r>
              <a:rPr lang="de-DE" dirty="0"/>
              <a:t>What is Web Server </a:t>
            </a:r>
          </a:p>
        </p:txBody>
      </p:sp>
      <p:pic>
        <p:nvPicPr>
          <p:cNvPr id="5" name="Content Placeholder 4" descr="Computer outline">
            <a:extLst>
              <a:ext uri="{FF2B5EF4-FFF2-40B4-BE49-F238E27FC236}">
                <a16:creationId xmlns:a16="http://schemas.microsoft.com/office/drawing/2014/main" id="{542D21E9-A4B2-9741-E792-98ED1EDD92B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80448" y="2687669"/>
            <a:ext cx="914400" cy="914400"/>
          </a:xfrm>
        </p:spPr>
      </p:pic>
      <p:pic>
        <p:nvPicPr>
          <p:cNvPr id="7" name="Graphic 6" descr="Wireless router outline">
            <a:extLst>
              <a:ext uri="{FF2B5EF4-FFF2-40B4-BE49-F238E27FC236}">
                <a16:creationId xmlns:a16="http://schemas.microsoft.com/office/drawing/2014/main" id="{47101702-4093-19A7-C0B6-C8512B16E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6280" y="2587752"/>
            <a:ext cx="914400" cy="914400"/>
          </a:xfrm>
          <a:prstGeom prst="rect">
            <a:avLst/>
          </a:prstGeom>
        </p:spPr>
      </p:pic>
      <p:pic>
        <p:nvPicPr>
          <p:cNvPr id="9" name="Graphic 8" descr="Syncing cloud with solid fill">
            <a:extLst>
              <a:ext uri="{FF2B5EF4-FFF2-40B4-BE49-F238E27FC236}">
                <a16:creationId xmlns:a16="http://schemas.microsoft.com/office/drawing/2014/main" id="{6E471C20-AB8A-2591-5722-70A979E7C8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7176" y="2420112"/>
            <a:ext cx="2164080" cy="2164080"/>
          </a:xfrm>
          <a:prstGeom prst="rect">
            <a:avLst/>
          </a:prstGeom>
        </p:spPr>
      </p:pic>
      <p:pic>
        <p:nvPicPr>
          <p:cNvPr id="11" name="Graphic 10" descr="Internet with solid fill">
            <a:extLst>
              <a:ext uri="{FF2B5EF4-FFF2-40B4-BE49-F238E27FC236}">
                <a16:creationId xmlns:a16="http://schemas.microsoft.com/office/drawing/2014/main" id="{D4039CC1-F332-AA4E-B768-E7660703C5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152" y="2454447"/>
            <a:ext cx="914400" cy="914400"/>
          </a:xfrm>
          <a:prstGeom prst="rect">
            <a:avLst/>
          </a:prstGeom>
        </p:spPr>
      </p:pic>
      <p:pic>
        <p:nvPicPr>
          <p:cNvPr id="13" name="Graphic 12" descr="Internet outline">
            <a:extLst>
              <a:ext uri="{FF2B5EF4-FFF2-40B4-BE49-F238E27FC236}">
                <a16:creationId xmlns:a16="http://schemas.microsoft.com/office/drawing/2014/main" id="{C7A07DD1-B612-8E06-2BA2-4E7CEC5A3D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7152" y="3568804"/>
            <a:ext cx="914400" cy="914400"/>
          </a:xfrm>
          <a:prstGeom prst="rect">
            <a:avLst/>
          </a:prstGeom>
        </p:spPr>
      </p:pic>
      <p:pic>
        <p:nvPicPr>
          <p:cNvPr id="15" name="Graphic 14" descr="Laptop with solid fill">
            <a:extLst>
              <a:ext uri="{FF2B5EF4-FFF2-40B4-BE49-F238E27FC236}">
                <a16:creationId xmlns:a16="http://schemas.microsoft.com/office/drawing/2014/main" id="{C3B78E78-CB32-5F57-0222-6A5204B54F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2080" y="5496412"/>
            <a:ext cx="914400" cy="914400"/>
          </a:xfrm>
          <a:prstGeom prst="rect">
            <a:avLst/>
          </a:prstGeom>
        </p:spPr>
      </p:pic>
      <p:sp>
        <p:nvSpPr>
          <p:cNvPr id="16" name="Arrow: Right 15">
            <a:extLst>
              <a:ext uri="{FF2B5EF4-FFF2-40B4-BE49-F238E27FC236}">
                <a16:creationId xmlns:a16="http://schemas.microsoft.com/office/drawing/2014/main" id="{90B64EE0-6F2A-62F6-C21B-8C4E6D6C369F}"/>
              </a:ext>
            </a:extLst>
          </p:cNvPr>
          <p:cNvSpPr/>
          <p:nvPr/>
        </p:nvSpPr>
        <p:spPr>
          <a:xfrm>
            <a:off x="2388984" y="2996587"/>
            <a:ext cx="282309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rrow: Right 16">
            <a:extLst>
              <a:ext uri="{FF2B5EF4-FFF2-40B4-BE49-F238E27FC236}">
                <a16:creationId xmlns:a16="http://schemas.microsoft.com/office/drawing/2014/main" id="{D9EC8D89-021D-F3E9-29B9-C1AEA9C8E520}"/>
              </a:ext>
            </a:extLst>
          </p:cNvPr>
          <p:cNvSpPr/>
          <p:nvPr/>
        </p:nvSpPr>
        <p:spPr>
          <a:xfrm>
            <a:off x="2309088" y="3999061"/>
            <a:ext cx="2637816"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Arrow: Right 17">
            <a:extLst>
              <a:ext uri="{FF2B5EF4-FFF2-40B4-BE49-F238E27FC236}">
                <a16:creationId xmlns:a16="http://schemas.microsoft.com/office/drawing/2014/main" id="{F7B992DE-CE2B-2760-981F-024818115B06}"/>
              </a:ext>
            </a:extLst>
          </p:cNvPr>
          <p:cNvSpPr/>
          <p:nvPr/>
        </p:nvSpPr>
        <p:spPr>
          <a:xfrm rot="10800000">
            <a:off x="6748272" y="3144868"/>
            <a:ext cx="1664208" cy="1698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Arrow: Right 18">
            <a:extLst>
              <a:ext uri="{FF2B5EF4-FFF2-40B4-BE49-F238E27FC236}">
                <a16:creationId xmlns:a16="http://schemas.microsoft.com/office/drawing/2014/main" id="{28F798A8-8CDE-F4A9-C48D-F7E5C60A6271}"/>
              </a:ext>
            </a:extLst>
          </p:cNvPr>
          <p:cNvSpPr/>
          <p:nvPr/>
        </p:nvSpPr>
        <p:spPr>
          <a:xfrm rot="10800000">
            <a:off x="9177528" y="3198966"/>
            <a:ext cx="405384" cy="16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Arrow: Right 19">
            <a:extLst>
              <a:ext uri="{FF2B5EF4-FFF2-40B4-BE49-F238E27FC236}">
                <a16:creationId xmlns:a16="http://schemas.microsoft.com/office/drawing/2014/main" id="{F69B6473-F143-195B-3577-8980C2405C05}"/>
              </a:ext>
            </a:extLst>
          </p:cNvPr>
          <p:cNvSpPr/>
          <p:nvPr/>
        </p:nvSpPr>
        <p:spPr>
          <a:xfrm rot="16200000" flipV="1">
            <a:off x="4988657" y="4815924"/>
            <a:ext cx="1361245" cy="180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phic 21" descr="Man with solid fill">
            <a:extLst>
              <a:ext uri="{FF2B5EF4-FFF2-40B4-BE49-F238E27FC236}">
                <a16:creationId xmlns:a16="http://schemas.microsoft.com/office/drawing/2014/main" id="{55139EE4-99BD-D0CB-964F-967726CA57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7760" y="2581072"/>
            <a:ext cx="648736" cy="648736"/>
          </a:xfrm>
          <a:prstGeom prst="rect">
            <a:avLst/>
          </a:prstGeom>
        </p:spPr>
      </p:pic>
      <p:pic>
        <p:nvPicPr>
          <p:cNvPr id="24" name="Graphic 23" descr="Woman with solid fill">
            <a:extLst>
              <a:ext uri="{FF2B5EF4-FFF2-40B4-BE49-F238E27FC236}">
                <a16:creationId xmlns:a16="http://schemas.microsoft.com/office/drawing/2014/main" id="{4BBB5671-F7AF-8AA3-3690-0983C328005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8400" y="3798296"/>
            <a:ext cx="607360" cy="607360"/>
          </a:xfrm>
          <a:prstGeom prst="rect">
            <a:avLst/>
          </a:prstGeom>
        </p:spPr>
      </p:pic>
      <p:pic>
        <p:nvPicPr>
          <p:cNvPr id="26" name="Graphic 25" descr="Woman outline">
            <a:extLst>
              <a:ext uri="{FF2B5EF4-FFF2-40B4-BE49-F238E27FC236}">
                <a16:creationId xmlns:a16="http://schemas.microsoft.com/office/drawing/2014/main" id="{3566F3AD-E243-FAD4-596E-5E3BA024412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71340" y="5436597"/>
            <a:ext cx="914400" cy="914400"/>
          </a:xfrm>
          <a:prstGeom prst="rect">
            <a:avLst/>
          </a:prstGeom>
        </p:spPr>
      </p:pic>
      <p:sp>
        <p:nvSpPr>
          <p:cNvPr id="27" name="Rectangle 26">
            <a:extLst>
              <a:ext uri="{FF2B5EF4-FFF2-40B4-BE49-F238E27FC236}">
                <a16:creationId xmlns:a16="http://schemas.microsoft.com/office/drawing/2014/main" id="{A50D8BBA-C9A0-C889-D9F9-1CE42E4CB5A1}"/>
              </a:ext>
            </a:extLst>
          </p:cNvPr>
          <p:cNvSpPr/>
          <p:nvPr/>
        </p:nvSpPr>
        <p:spPr>
          <a:xfrm>
            <a:off x="10287897" y="2068400"/>
            <a:ext cx="1766830"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pic>
        <p:nvPicPr>
          <p:cNvPr id="29" name="Graphic 28" descr="Document outline">
            <a:extLst>
              <a:ext uri="{FF2B5EF4-FFF2-40B4-BE49-F238E27FC236}">
                <a16:creationId xmlns:a16="http://schemas.microsoft.com/office/drawing/2014/main" id="{5FCC2D95-46F0-2098-0DCF-7FA060AADC0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7474" y="2246516"/>
            <a:ext cx="1520868" cy="1520868"/>
          </a:xfrm>
          <a:prstGeom prst="rect">
            <a:avLst/>
          </a:prstGeom>
        </p:spPr>
      </p:pic>
      <p:sp>
        <p:nvSpPr>
          <p:cNvPr id="30" name="Rectangle 29">
            <a:extLst>
              <a:ext uri="{FF2B5EF4-FFF2-40B4-BE49-F238E27FC236}">
                <a16:creationId xmlns:a16="http://schemas.microsoft.com/office/drawing/2014/main" id="{34E4BC7A-E4AE-D44C-9757-DEB55E41EBD6}"/>
              </a:ext>
            </a:extLst>
          </p:cNvPr>
          <p:cNvSpPr/>
          <p:nvPr/>
        </p:nvSpPr>
        <p:spPr>
          <a:xfrm>
            <a:off x="8778598" y="2269179"/>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31" name="Arrow: Down 30">
            <a:extLst>
              <a:ext uri="{FF2B5EF4-FFF2-40B4-BE49-F238E27FC236}">
                <a16:creationId xmlns:a16="http://schemas.microsoft.com/office/drawing/2014/main" id="{244E7C71-9D9D-0720-575F-188187044318}"/>
              </a:ext>
            </a:extLst>
          </p:cNvPr>
          <p:cNvSpPr/>
          <p:nvPr/>
        </p:nvSpPr>
        <p:spPr>
          <a:xfrm>
            <a:off x="10277032" y="2587752"/>
            <a:ext cx="228600" cy="278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tangle 31">
            <a:extLst>
              <a:ext uri="{FF2B5EF4-FFF2-40B4-BE49-F238E27FC236}">
                <a16:creationId xmlns:a16="http://schemas.microsoft.com/office/drawing/2014/main" id="{2DB0F565-549F-19F3-00C4-F8140B6DCF64}"/>
              </a:ext>
            </a:extLst>
          </p:cNvPr>
          <p:cNvSpPr/>
          <p:nvPr/>
        </p:nvSpPr>
        <p:spPr>
          <a:xfrm>
            <a:off x="5257494" y="6254405"/>
            <a:ext cx="1737976"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64.35.17.19</a:t>
            </a:r>
          </a:p>
        </p:txBody>
      </p:sp>
      <p:sp>
        <p:nvSpPr>
          <p:cNvPr id="33" name="Rectangle 32">
            <a:extLst>
              <a:ext uri="{FF2B5EF4-FFF2-40B4-BE49-F238E27FC236}">
                <a16:creationId xmlns:a16="http://schemas.microsoft.com/office/drawing/2014/main" id="{40D5D15A-29CE-4181-A124-EC50A3B98334}"/>
              </a:ext>
            </a:extLst>
          </p:cNvPr>
          <p:cNvSpPr/>
          <p:nvPr/>
        </p:nvSpPr>
        <p:spPr>
          <a:xfrm>
            <a:off x="883478" y="4393242"/>
            <a:ext cx="1867820"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75.198.65.25</a:t>
            </a:r>
          </a:p>
        </p:txBody>
      </p:sp>
      <p:sp>
        <p:nvSpPr>
          <p:cNvPr id="34" name="Rectangle 33">
            <a:extLst>
              <a:ext uri="{FF2B5EF4-FFF2-40B4-BE49-F238E27FC236}">
                <a16:creationId xmlns:a16="http://schemas.microsoft.com/office/drawing/2014/main" id="{02B171B4-9D33-9B70-E5AA-5EB35094F4F9}"/>
              </a:ext>
            </a:extLst>
          </p:cNvPr>
          <p:cNvSpPr/>
          <p:nvPr/>
        </p:nvSpPr>
        <p:spPr>
          <a:xfrm>
            <a:off x="861936" y="3147590"/>
            <a:ext cx="1997663"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 248.19.151.78</a:t>
            </a:r>
          </a:p>
        </p:txBody>
      </p:sp>
      <p:sp>
        <p:nvSpPr>
          <p:cNvPr id="3" name="Rectangle 2">
            <a:extLst>
              <a:ext uri="{FF2B5EF4-FFF2-40B4-BE49-F238E27FC236}">
                <a16:creationId xmlns:a16="http://schemas.microsoft.com/office/drawing/2014/main" id="{7A3282BE-ACBE-7643-5A6D-C4DB632D6C58}"/>
              </a:ext>
            </a:extLst>
          </p:cNvPr>
          <p:cNvSpPr/>
          <p:nvPr/>
        </p:nvSpPr>
        <p:spPr>
          <a:xfrm>
            <a:off x="524406" y="4661877"/>
            <a:ext cx="2585964"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www.mywebsite.com</a:t>
            </a:r>
          </a:p>
        </p:txBody>
      </p:sp>
      <p:pic>
        <p:nvPicPr>
          <p:cNvPr id="6" name="Graphic 5" descr="Cmd Terminal with solid fill">
            <a:extLst>
              <a:ext uri="{FF2B5EF4-FFF2-40B4-BE49-F238E27FC236}">
                <a16:creationId xmlns:a16="http://schemas.microsoft.com/office/drawing/2014/main" id="{D13ACF5D-D5BC-4767-8110-660712B48B2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94913" y="4609829"/>
            <a:ext cx="2164080" cy="2164080"/>
          </a:xfrm>
          <a:prstGeom prst="rect">
            <a:avLst/>
          </a:prstGeom>
        </p:spPr>
      </p:pic>
      <p:sp>
        <p:nvSpPr>
          <p:cNvPr id="8" name="Rectangle 7">
            <a:extLst>
              <a:ext uri="{FF2B5EF4-FFF2-40B4-BE49-F238E27FC236}">
                <a16:creationId xmlns:a16="http://schemas.microsoft.com/office/drawing/2014/main" id="{E3C2B4D7-A087-644C-0FAC-8FDB3F54175E}"/>
              </a:ext>
            </a:extLst>
          </p:cNvPr>
          <p:cNvSpPr/>
          <p:nvPr/>
        </p:nvSpPr>
        <p:spPr>
          <a:xfrm>
            <a:off x="7849177" y="6315203"/>
            <a:ext cx="1914542" cy="2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Mywebsite.de</a:t>
            </a:r>
          </a:p>
        </p:txBody>
      </p:sp>
      <p:pic>
        <p:nvPicPr>
          <p:cNvPr id="12" name="Graphic 11" descr="Computer outline">
            <a:extLst>
              <a:ext uri="{FF2B5EF4-FFF2-40B4-BE49-F238E27FC236}">
                <a16:creationId xmlns:a16="http://schemas.microsoft.com/office/drawing/2014/main" id="{3CF861F2-C23F-4A7C-D1FE-0A8BD60EC15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22366" y="4941566"/>
            <a:ext cx="914400" cy="914400"/>
          </a:xfrm>
          <a:prstGeom prst="rect">
            <a:avLst/>
          </a:prstGeom>
        </p:spPr>
      </p:pic>
      <p:sp>
        <p:nvSpPr>
          <p:cNvPr id="14" name="Rectangle 13">
            <a:extLst>
              <a:ext uri="{FF2B5EF4-FFF2-40B4-BE49-F238E27FC236}">
                <a16:creationId xmlns:a16="http://schemas.microsoft.com/office/drawing/2014/main" id="{23C179D1-85CE-CB80-FF69-C61207A4949E}"/>
              </a:ext>
            </a:extLst>
          </p:cNvPr>
          <p:cNvSpPr/>
          <p:nvPr/>
        </p:nvSpPr>
        <p:spPr>
          <a:xfrm>
            <a:off x="7809276" y="5607336"/>
            <a:ext cx="1657826"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DNS SERVER</a:t>
            </a:r>
          </a:p>
        </p:txBody>
      </p:sp>
      <p:sp>
        <p:nvSpPr>
          <p:cNvPr id="21" name="Arrow: Right 20">
            <a:extLst>
              <a:ext uri="{FF2B5EF4-FFF2-40B4-BE49-F238E27FC236}">
                <a16:creationId xmlns:a16="http://schemas.microsoft.com/office/drawing/2014/main" id="{92B5E324-4038-DC25-2AF5-7A16961D9FD6}"/>
              </a:ext>
            </a:extLst>
          </p:cNvPr>
          <p:cNvSpPr/>
          <p:nvPr/>
        </p:nvSpPr>
        <p:spPr>
          <a:xfrm rot="12410072">
            <a:off x="6770556" y="4489940"/>
            <a:ext cx="2077441" cy="188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22">
            <a:extLst>
              <a:ext uri="{FF2B5EF4-FFF2-40B4-BE49-F238E27FC236}">
                <a16:creationId xmlns:a16="http://schemas.microsoft.com/office/drawing/2014/main" id="{54B416F3-F052-5933-7DDF-BA4A76EFD851}"/>
              </a:ext>
            </a:extLst>
          </p:cNvPr>
          <p:cNvSpPr/>
          <p:nvPr/>
        </p:nvSpPr>
        <p:spPr>
          <a:xfrm>
            <a:off x="8125428" y="5853236"/>
            <a:ext cx="1154483"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IP:4.2.2.4</a:t>
            </a:r>
          </a:p>
        </p:txBody>
      </p:sp>
      <p:pic>
        <p:nvPicPr>
          <p:cNvPr id="28" name="Graphic 27" descr="Database outline">
            <a:extLst>
              <a:ext uri="{FF2B5EF4-FFF2-40B4-BE49-F238E27FC236}">
                <a16:creationId xmlns:a16="http://schemas.microsoft.com/office/drawing/2014/main" id="{C081FF37-D917-61EC-917B-DA8997ED092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06519" y="5150136"/>
            <a:ext cx="914400" cy="914400"/>
          </a:xfrm>
          <a:prstGeom prst="rect">
            <a:avLst/>
          </a:prstGeom>
        </p:spPr>
      </p:pic>
      <p:sp>
        <p:nvSpPr>
          <p:cNvPr id="35" name="Rectangle 34">
            <a:extLst>
              <a:ext uri="{FF2B5EF4-FFF2-40B4-BE49-F238E27FC236}">
                <a16:creationId xmlns:a16="http://schemas.microsoft.com/office/drawing/2014/main" id="{21F09942-D2E3-4569-E5DD-403BC492E4C8}"/>
              </a:ext>
            </a:extLst>
          </p:cNvPr>
          <p:cNvSpPr/>
          <p:nvPr/>
        </p:nvSpPr>
        <p:spPr>
          <a:xfrm>
            <a:off x="10274058" y="5254020"/>
            <a:ext cx="1766830"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Mywebsite.com</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D0517C92-34AA-5BD5-0725-963057A2A10C}"/>
              </a:ext>
            </a:extLst>
          </p:cNvPr>
          <p:cNvSpPr/>
          <p:nvPr/>
        </p:nvSpPr>
        <p:spPr>
          <a:xfrm>
            <a:off x="10269462" y="5483904"/>
            <a:ext cx="1803699" cy="369332"/>
          </a:xfrm>
          <a:prstGeom prst="rect">
            <a:avLst/>
          </a:prstGeom>
          <a:noFill/>
        </p:spPr>
        <p:txBody>
          <a:bodyPr wrap="none" lIns="91440" tIns="45720" rIns="91440" bIns="45720">
            <a:spAutoFit/>
          </a:bodyP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IP:213.16.34.45</a:t>
            </a:r>
          </a:p>
        </p:txBody>
      </p:sp>
      <p:sp>
        <p:nvSpPr>
          <p:cNvPr id="4" name="Rectangle 3">
            <a:extLst>
              <a:ext uri="{FF2B5EF4-FFF2-40B4-BE49-F238E27FC236}">
                <a16:creationId xmlns:a16="http://schemas.microsoft.com/office/drawing/2014/main" id="{5B62B0F8-E617-03FC-929B-D07C6F203612}"/>
              </a:ext>
            </a:extLst>
          </p:cNvPr>
          <p:cNvSpPr/>
          <p:nvPr/>
        </p:nvSpPr>
        <p:spPr>
          <a:xfrm>
            <a:off x="980814" y="3634543"/>
            <a:ext cx="1914542" cy="280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213.16.34.45</a:t>
            </a:r>
            <a:endParaRPr lang="de-DE" dirty="0"/>
          </a:p>
        </p:txBody>
      </p:sp>
    </p:spTree>
    <p:extLst>
      <p:ext uri="{BB962C8B-B14F-4D97-AF65-F5344CB8AC3E}">
        <p14:creationId xmlns:p14="http://schemas.microsoft.com/office/powerpoint/2010/main" val="186200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9</TotalTime>
  <Words>911</Words>
  <Application>Microsoft Office PowerPoint</Application>
  <PresentationFormat>Widescreen</PresentationFormat>
  <Paragraphs>148</Paragraphs>
  <Slides>19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Wingdings 2</vt:lpstr>
      <vt:lpstr>Quotable</vt:lpstr>
      <vt:lpstr>First Step in PHP</vt:lpstr>
      <vt:lpstr>Basics:</vt:lpstr>
      <vt:lpstr>Learn php? Worth it?</vt:lpstr>
      <vt:lpstr>What is PHP?</vt:lpstr>
      <vt:lpstr>Setup Enviroment</vt:lpstr>
      <vt:lpstr>What is Web Server </vt:lpstr>
      <vt:lpstr>What is Web Server </vt:lpstr>
      <vt:lpstr>What is Web Server </vt:lpstr>
      <vt:lpstr>What is Web Server </vt:lpstr>
      <vt:lpstr>What is Web Server </vt:lpstr>
      <vt:lpstr>What is Web Server </vt:lpstr>
      <vt:lpstr>What is Web Server </vt:lpstr>
      <vt:lpstr>Webserver in case of php</vt:lpstr>
      <vt:lpstr>Setup Enviroment</vt:lpstr>
      <vt:lpstr>Test Apache</vt:lpstr>
      <vt:lpstr>Test MariaDB</vt:lpstr>
      <vt:lpstr>Open htdocs</vt:lpstr>
      <vt:lpstr>Create Project</vt:lpstr>
      <vt:lpstr>Run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dc:title>
  <dc:creator>Alireza Negahdari Khorsandfard</dc:creator>
  <cp:lastModifiedBy>Ali Khorsandfard</cp:lastModifiedBy>
  <cp:revision>20</cp:revision>
  <dcterms:created xsi:type="dcterms:W3CDTF">2023-03-20T10:18:03Z</dcterms:created>
  <dcterms:modified xsi:type="dcterms:W3CDTF">2024-06-10T06:07:45Z</dcterms:modified>
</cp:coreProperties>
</file>